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2"/>
  </p:notesMasterIdLst>
  <p:sldIdLst>
    <p:sldId id="294" r:id="rId2"/>
    <p:sldId id="293" r:id="rId3"/>
    <p:sldId id="256" r:id="rId4"/>
    <p:sldId id="259" r:id="rId5"/>
    <p:sldId id="287" r:id="rId6"/>
    <p:sldId id="291" r:id="rId7"/>
    <p:sldId id="292" r:id="rId8"/>
    <p:sldId id="280" r:id="rId9"/>
    <p:sldId id="288" r:id="rId10"/>
    <p:sldId id="283" r:id="rId11"/>
    <p:sldId id="263" r:id="rId12"/>
    <p:sldId id="286" r:id="rId13"/>
    <p:sldId id="269" r:id="rId14"/>
    <p:sldId id="274" r:id="rId15"/>
    <p:sldId id="276" r:id="rId16"/>
    <p:sldId id="270" r:id="rId17"/>
    <p:sldId id="272" r:id="rId18"/>
    <p:sldId id="290" r:id="rId19"/>
    <p:sldId id="295" r:id="rId20"/>
    <p:sldId id="26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0AB3A"/>
    <a:srgbClr val="567D8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91423" autoAdjust="0"/>
  </p:normalViewPr>
  <p:slideViewPr>
    <p:cSldViewPr snapToGrid="0" snapToObjects="1">
      <p:cViewPr varScale="1">
        <p:scale>
          <a:sx n="67" d="100"/>
          <a:sy n="67" d="100"/>
        </p:scale>
        <p:origin x="19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577BBD-31B9-438C-BB69-509B4325D1DB}" type="datetimeFigureOut">
              <a:rPr lang="en-GB" smtClean="0"/>
              <a:t>07/11/2019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2281AB-F3A0-463F-BF52-FBDB406B10C4}" type="slidenum">
              <a:rPr lang="en-GB" smtClean="0"/>
              <a:t>‹#›</a:t>
            </a:fld>
            <a:endParaRPr lang="en-GB"/>
          </a:p>
        </p:txBody>
      </p:sp>
    </p:spTree>
    <p:extLst>
      <p:ext uri="{BB962C8B-B14F-4D97-AF65-F5344CB8AC3E}">
        <p14:creationId xmlns:p14="http://schemas.microsoft.com/office/powerpoint/2010/main" val="8551607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Everyone</a:t>
            </a:r>
            <a:r>
              <a:rPr lang="en-GB" baseline="0" dirty="0"/>
              <a:t> knows we are highly ranked, with excellent research, productive partnerships with industry </a:t>
            </a:r>
            <a:r>
              <a:rPr lang="en-GB" baseline="0" dirty="0" err="1"/>
              <a:t>etc</a:t>
            </a:r>
            <a:r>
              <a:rPr lang="en-GB" baseline="0" dirty="0"/>
              <a:t>, but what makes us different?</a:t>
            </a:r>
            <a:endParaRPr lang="en-GB" dirty="0"/>
          </a:p>
        </p:txBody>
      </p:sp>
      <p:sp>
        <p:nvSpPr>
          <p:cNvPr id="4" name="Slide Number Placeholder 3"/>
          <p:cNvSpPr>
            <a:spLocks noGrp="1"/>
          </p:cNvSpPr>
          <p:nvPr>
            <p:ph type="sldNum" sz="quarter" idx="10"/>
          </p:nvPr>
        </p:nvSpPr>
        <p:spPr/>
        <p:txBody>
          <a:bodyPr/>
          <a:lstStyle/>
          <a:p>
            <a:fld id="{BA2281AB-F3A0-463F-BF52-FBDB406B10C4}" type="slidenum">
              <a:rPr lang="en-GB" smtClean="0"/>
              <a:t>5</a:t>
            </a:fld>
            <a:endParaRPr lang="en-GB"/>
          </a:p>
        </p:txBody>
      </p:sp>
    </p:spTree>
    <p:extLst>
      <p:ext uri="{BB962C8B-B14F-4D97-AF65-F5344CB8AC3E}">
        <p14:creationId xmlns:p14="http://schemas.microsoft.com/office/powerpoint/2010/main" val="4247281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Karina</a:t>
            </a:r>
            <a:r>
              <a:rPr lang="en-GB" baseline="0" dirty="0"/>
              <a:t> about colour coding on this slide. </a:t>
            </a:r>
            <a:endParaRPr lang="en-GB" dirty="0"/>
          </a:p>
        </p:txBody>
      </p:sp>
      <p:sp>
        <p:nvSpPr>
          <p:cNvPr id="4" name="Slide Number Placeholder 3"/>
          <p:cNvSpPr>
            <a:spLocks noGrp="1"/>
          </p:cNvSpPr>
          <p:nvPr>
            <p:ph type="sldNum" sz="quarter" idx="10"/>
          </p:nvPr>
        </p:nvSpPr>
        <p:spPr/>
        <p:txBody>
          <a:bodyPr/>
          <a:lstStyle/>
          <a:p>
            <a:fld id="{BA2281AB-F3A0-463F-BF52-FBDB406B10C4}" type="slidenum">
              <a:rPr lang="en-GB" smtClean="0"/>
              <a:t>12</a:t>
            </a:fld>
            <a:endParaRPr lang="en-GB"/>
          </a:p>
        </p:txBody>
      </p:sp>
    </p:spTree>
    <p:extLst>
      <p:ext uri="{BB962C8B-B14F-4D97-AF65-F5344CB8AC3E}">
        <p14:creationId xmlns:p14="http://schemas.microsoft.com/office/powerpoint/2010/main" val="1888165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When’s the next open call – people want to know this. </a:t>
            </a:r>
          </a:p>
        </p:txBody>
      </p:sp>
      <p:sp>
        <p:nvSpPr>
          <p:cNvPr id="4" name="Slide Number Placeholder 3"/>
          <p:cNvSpPr>
            <a:spLocks noGrp="1"/>
          </p:cNvSpPr>
          <p:nvPr>
            <p:ph type="sldNum" sz="quarter" idx="10"/>
          </p:nvPr>
        </p:nvSpPr>
        <p:spPr/>
        <p:txBody>
          <a:bodyPr/>
          <a:lstStyle/>
          <a:p>
            <a:fld id="{BA2281AB-F3A0-463F-BF52-FBDB406B10C4}" type="slidenum">
              <a:rPr lang="en-GB" smtClean="0"/>
              <a:t>13</a:t>
            </a:fld>
            <a:endParaRPr lang="en-GB"/>
          </a:p>
        </p:txBody>
      </p:sp>
    </p:spTree>
    <p:extLst>
      <p:ext uri="{BB962C8B-B14F-4D97-AF65-F5344CB8AC3E}">
        <p14:creationId xmlns:p14="http://schemas.microsoft.com/office/powerpoint/2010/main" val="38901352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2281AB-F3A0-463F-BF52-FBDB406B10C4}" type="slidenum">
              <a:rPr lang="en-GB" smtClean="0"/>
              <a:t>18</a:t>
            </a:fld>
            <a:endParaRPr lang="en-GB"/>
          </a:p>
        </p:txBody>
      </p:sp>
    </p:spTree>
    <p:extLst>
      <p:ext uri="{BB962C8B-B14F-4D97-AF65-F5344CB8AC3E}">
        <p14:creationId xmlns:p14="http://schemas.microsoft.com/office/powerpoint/2010/main" val="3391098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Something revolutionary, engage the community and ask what they need</a:t>
            </a:r>
          </a:p>
          <a:p>
            <a:r>
              <a:rPr lang="en-US" dirty="0"/>
              <a:t>Review process – internal and external - concordat</a:t>
            </a:r>
          </a:p>
        </p:txBody>
      </p:sp>
      <p:sp>
        <p:nvSpPr>
          <p:cNvPr id="4" name="Slide Number Placeholder 3"/>
          <p:cNvSpPr>
            <a:spLocks noGrp="1"/>
          </p:cNvSpPr>
          <p:nvPr>
            <p:ph type="sldNum" sz="quarter" idx="5"/>
          </p:nvPr>
        </p:nvSpPr>
        <p:spPr/>
        <p:txBody>
          <a:bodyPr/>
          <a:lstStyle/>
          <a:p>
            <a:fld id="{01242014-AE57-0C41-99D1-AAB84EB0306A}" type="slidenum">
              <a:rPr lang="en-US" smtClean="0"/>
              <a:t>19</a:t>
            </a:fld>
            <a:endParaRPr lang="en-US"/>
          </a:p>
        </p:txBody>
      </p:sp>
    </p:spTree>
    <p:extLst>
      <p:ext uri="{BB962C8B-B14F-4D97-AF65-F5344CB8AC3E}">
        <p14:creationId xmlns:p14="http://schemas.microsoft.com/office/powerpoint/2010/main" val="34360739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D900AD0-2E69-1541-941B-465172EAA68B}" type="datetimeFigureOut">
              <a:rPr lang="en-US" smtClean="0"/>
              <a:t>11/7/2019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43839C-C847-DB40-A024-AA0DBD9EC0C3}" type="slidenum">
              <a:rPr lang="en-US" smtClean="0"/>
              <a:t>‹#›</a:t>
            </a:fld>
            <a:endParaRPr lang="en-US"/>
          </a:p>
        </p:txBody>
      </p:sp>
    </p:spTree>
    <p:extLst>
      <p:ext uri="{BB962C8B-B14F-4D97-AF65-F5344CB8AC3E}">
        <p14:creationId xmlns:p14="http://schemas.microsoft.com/office/powerpoint/2010/main" val="25126336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900AD0-2E69-1541-941B-465172EAA68B}" type="datetimeFigureOut">
              <a:rPr lang="en-US" smtClean="0"/>
              <a:t>11/7/2019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43839C-C847-DB40-A024-AA0DBD9EC0C3}" type="slidenum">
              <a:rPr lang="en-US" smtClean="0"/>
              <a:t>‹#›</a:t>
            </a:fld>
            <a:endParaRPr lang="en-US"/>
          </a:p>
        </p:txBody>
      </p:sp>
    </p:spTree>
    <p:extLst>
      <p:ext uri="{BB962C8B-B14F-4D97-AF65-F5344CB8AC3E}">
        <p14:creationId xmlns:p14="http://schemas.microsoft.com/office/powerpoint/2010/main" val="6131684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900AD0-2E69-1541-941B-465172EAA68B}" type="datetimeFigureOut">
              <a:rPr lang="en-US" smtClean="0"/>
              <a:t>11/7/2019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43839C-C847-DB40-A024-AA0DBD9EC0C3}" type="slidenum">
              <a:rPr lang="en-US" smtClean="0"/>
              <a:t>‹#›</a:t>
            </a:fld>
            <a:endParaRPr lang="en-US"/>
          </a:p>
        </p:txBody>
      </p:sp>
    </p:spTree>
    <p:extLst>
      <p:ext uri="{BB962C8B-B14F-4D97-AF65-F5344CB8AC3E}">
        <p14:creationId xmlns:p14="http://schemas.microsoft.com/office/powerpoint/2010/main" val="3291022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900AD0-2E69-1541-941B-465172EAA68B}" type="datetimeFigureOut">
              <a:rPr lang="en-US" smtClean="0"/>
              <a:t>11/7/2019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43839C-C847-DB40-A024-AA0DBD9EC0C3}" type="slidenum">
              <a:rPr lang="en-US" smtClean="0"/>
              <a:t>‹#›</a:t>
            </a:fld>
            <a:endParaRPr lang="en-US"/>
          </a:p>
        </p:txBody>
      </p:sp>
    </p:spTree>
    <p:extLst>
      <p:ext uri="{BB962C8B-B14F-4D97-AF65-F5344CB8AC3E}">
        <p14:creationId xmlns:p14="http://schemas.microsoft.com/office/powerpoint/2010/main" val="41573690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D900AD0-2E69-1541-941B-465172EAA68B}" type="datetimeFigureOut">
              <a:rPr lang="en-US" smtClean="0"/>
              <a:t>11/7/2019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43839C-C847-DB40-A024-AA0DBD9EC0C3}" type="slidenum">
              <a:rPr lang="en-US" smtClean="0"/>
              <a:t>‹#›</a:t>
            </a:fld>
            <a:endParaRPr lang="en-US"/>
          </a:p>
        </p:txBody>
      </p:sp>
    </p:spTree>
    <p:extLst>
      <p:ext uri="{BB962C8B-B14F-4D97-AF65-F5344CB8AC3E}">
        <p14:creationId xmlns:p14="http://schemas.microsoft.com/office/powerpoint/2010/main" val="4214625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D900AD0-2E69-1541-941B-465172EAA68B}" type="datetimeFigureOut">
              <a:rPr lang="en-US" smtClean="0"/>
              <a:t>11/7/2019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43839C-C847-DB40-A024-AA0DBD9EC0C3}" type="slidenum">
              <a:rPr lang="en-US" smtClean="0"/>
              <a:t>‹#›</a:t>
            </a:fld>
            <a:endParaRPr lang="en-US"/>
          </a:p>
        </p:txBody>
      </p:sp>
    </p:spTree>
    <p:extLst>
      <p:ext uri="{BB962C8B-B14F-4D97-AF65-F5344CB8AC3E}">
        <p14:creationId xmlns:p14="http://schemas.microsoft.com/office/powerpoint/2010/main" val="3407534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D900AD0-2E69-1541-941B-465172EAA68B}" type="datetimeFigureOut">
              <a:rPr lang="en-US" smtClean="0"/>
              <a:t>11/7/2019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143839C-C847-DB40-A024-AA0DBD9EC0C3}" type="slidenum">
              <a:rPr lang="en-US" smtClean="0"/>
              <a:t>‹#›</a:t>
            </a:fld>
            <a:endParaRPr lang="en-US"/>
          </a:p>
        </p:txBody>
      </p:sp>
    </p:spTree>
    <p:extLst>
      <p:ext uri="{BB962C8B-B14F-4D97-AF65-F5344CB8AC3E}">
        <p14:creationId xmlns:p14="http://schemas.microsoft.com/office/powerpoint/2010/main" val="31688229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D900AD0-2E69-1541-941B-465172EAA68B}" type="datetimeFigureOut">
              <a:rPr lang="en-US" smtClean="0"/>
              <a:t>11/7/2019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143839C-C847-DB40-A024-AA0DBD9EC0C3}" type="slidenum">
              <a:rPr lang="en-US" smtClean="0"/>
              <a:t>‹#›</a:t>
            </a:fld>
            <a:endParaRPr lang="en-US"/>
          </a:p>
        </p:txBody>
      </p:sp>
    </p:spTree>
    <p:extLst>
      <p:ext uri="{BB962C8B-B14F-4D97-AF65-F5344CB8AC3E}">
        <p14:creationId xmlns:p14="http://schemas.microsoft.com/office/powerpoint/2010/main" val="859184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900AD0-2E69-1541-941B-465172EAA68B}" type="datetimeFigureOut">
              <a:rPr lang="en-US" smtClean="0"/>
              <a:t>11/7/2019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43839C-C847-DB40-A024-AA0DBD9EC0C3}" type="slidenum">
              <a:rPr lang="en-US" smtClean="0"/>
              <a:t>‹#›</a:t>
            </a:fld>
            <a:endParaRPr lang="en-US"/>
          </a:p>
        </p:txBody>
      </p:sp>
    </p:spTree>
    <p:extLst>
      <p:ext uri="{BB962C8B-B14F-4D97-AF65-F5344CB8AC3E}">
        <p14:creationId xmlns:p14="http://schemas.microsoft.com/office/powerpoint/2010/main" val="4140495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D900AD0-2E69-1541-941B-465172EAA68B}" type="datetimeFigureOut">
              <a:rPr lang="en-US" smtClean="0"/>
              <a:t>11/7/2019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43839C-C847-DB40-A024-AA0DBD9EC0C3}" type="slidenum">
              <a:rPr lang="en-US" smtClean="0"/>
              <a:t>‹#›</a:t>
            </a:fld>
            <a:endParaRPr lang="en-US"/>
          </a:p>
        </p:txBody>
      </p:sp>
    </p:spTree>
    <p:extLst>
      <p:ext uri="{BB962C8B-B14F-4D97-AF65-F5344CB8AC3E}">
        <p14:creationId xmlns:p14="http://schemas.microsoft.com/office/powerpoint/2010/main" val="2810278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D900AD0-2E69-1541-941B-465172EAA68B}" type="datetimeFigureOut">
              <a:rPr lang="en-US" smtClean="0"/>
              <a:t>11/7/2019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43839C-C847-DB40-A024-AA0DBD9EC0C3}" type="slidenum">
              <a:rPr lang="en-US" smtClean="0"/>
              <a:t>‹#›</a:t>
            </a:fld>
            <a:endParaRPr lang="en-US"/>
          </a:p>
        </p:txBody>
      </p:sp>
    </p:spTree>
    <p:extLst>
      <p:ext uri="{BB962C8B-B14F-4D97-AF65-F5344CB8AC3E}">
        <p14:creationId xmlns:p14="http://schemas.microsoft.com/office/powerpoint/2010/main" val="18599485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900AD0-2E69-1541-941B-465172EAA68B}" type="datetimeFigureOut">
              <a:rPr lang="en-US" smtClean="0"/>
              <a:t>11/7/2019</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43839C-C847-DB40-A024-AA0DBD9EC0C3}" type="slidenum">
              <a:rPr lang="en-US" smtClean="0"/>
              <a:t>‹#›</a:t>
            </a:fld>
            <a:endParaRPr lang="en-US"/>
          </a:p>
        </p:txBody>
      </p:sp>
    </p:spTree>
    <p:extLst>
      <p:ext uri="{BB962C8B-B14F-4D97-AF65-F5344CB8AC3E}">
        <p14:creationId xmlns:p14="http://schemas.microsoft.com/office/powerpoint/2010/main" val="23740986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28.jp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31.emf"/><Relationship Id="rId5" Type="http://schemas.openxmlformats.org/officeDocument/2006/relationships/image" Target="../media/image30.emf"/><Relationship Id="rId4" Type="http://schemas.openxmlformats.org/officeDocument/2006/relationships/image" Target="../media/image29.emf"/></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5.tiff"/><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34.tiff"/><Relationship Id="rId5" Type="http://schemas.openxmlformats.org/officeDocument/2006/relationships/image" Target="../media/image33.jpg"/><Relationship Id="rId4" Type="http://schemas.openxmlformats.org/officeDocument/2006/relationships/image" Target="../media/image32.emf"/></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37.png"/><Relationship Id="rId5" Type="http://schemas.openxmlformats.org/officeDocument/2006/relationships/image" Target="../media/image2.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10.png"/><Relationship Id="rId11" Type="http://schemas.openxmlformats.org/officeDocument/2006/relationships/image" Target="../media/image15.jpeg"/><Relationship Id="rId5" Type="http://schemas.openxmlformats.org/officeDocument/2006/relationships/image" Target="../media/image9.jpg"/><Relationship Id="rId10" Type="http://schemas.openxmlformats.org/officeDocument/2006/relationships/image" Target="../media/image14.jpg"/><Relationship Id="rId4" Type="http://schemas.openxmlformats.org/officeDocument/2006/relationships/image" Target="../media/image8.png"/><Relationship Id="rId9" Type="http://schemas.openxmlformats.org/officeDocument/2006/relationships/image" Target="../media/image13.jpg"/></Relationships>
</file>

<file path=ppt/slides/_rels/slide9.xml.rels><?xml version="1.0" encoding="UTF-8" standalone="yes"?>
<Relationships xmlns="http://schemas.openxmlformats.org/package/2006/relationships"><Relationship Id="rId8" Type="http://schemas.openxmlformats.org/officeDocument/2006/relationships/image" Target="../media/image20.jpg"/><Relationship Id="rId13" Type="http://schemas.openxmlformats.org/officeDocument/2006/relationships/image" Target="../media/image25.jpg"/><Relationship Id="rId3" Type="http://schemas.openxmlformats.org/officeDocument/2006/relationships/image" Target="../media/image2.png"/><Relationship Id="rId7" Type="http://schemas.openxmlformats.org/officeDocument/2006/relationships/image" Target="../media/image19.jpg"/><Relationship Id="rId12" Type="http://schemas.openxmlformats.org/officeDocument/2006/relationships/image" Target="../media/image24.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8.jpg"/><Relationship Id="rId11" Type="http://schemas.openxmlformats.org/officeDocument/2006/relationships/image" Target="../media/image23.jpeg"/><Relationship Id="rId5" Type="http://schemas.openxmlformats.org/officeDocument/2006/relationships/image" Target="../media/image17.jpg"/><Relationship Id="rId15" Type="http://schemas.openxmlformats.org/officeDocument/2006/relationships/image" Target="../media/image27.jpg"/><Relationship Id="rId10" Type="http://schemas.openxmlformats.org/officeDocument/2006/relationships/image" Target="../media/image22.jpeg"/><Relationship Id="rId4" Type="http://schemas.openxmlformats.org/officeDocument/2006/relationships/image" Target="../media/image16.jpg"/><Relationship Id="rId9" Type="http://schemas.openxmlformats.org/officeDocument/2006/relationships/image" Target="../media/image21.jpg"/><Relationship Id="rId14" Type="http://schemas.openxmlformats.org/officeDocument/2006/relationships/image" Target="../media/image2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904A9C1-BBCC-1844-887C-7BBF4D82940A}"/>
              </a:ext>
            </a:extLst>
          </p:cNvPr>
          <p:cNvSpPr>
            <a:spLocks noGrp="1"/>
          </p:cNvSpPr>
          <p:nvPr>
            <p:ph type="subTitle" idx="1"/>
          </p:nvPr>
        </p:nvSpPr>
        <p:spPr>
          <a:xfrm>
            <a:off x="857495" y="579519"/>
            <a:ext cx="8733934" cy="2798761"/>
          </a:xfrm>
        </p:spPr>
        <p:txBody>
          <a:bodyPr>
            <a:normAutofit/>
          </a:bodyPr>
          <a:lstStyle/>
          <a:p>
            <a:r>
              <a:rPr lang="en-US" sz="4400" b="1" dirty="0" smtClean="0">
                <a:solidFill>
                  <a:srgbClr val="A0AB3A"/>
                </a:solidFill>
                <a:latin typeface="Myriad Pro" panose="020B0503030403020204" pitchFamily="34" charset="0"/>
              </a:rPr>
              <a:t>Welcome to Cambridge</a:t>
            </a:r>
            <a:endParaRPr lang="en-US" sz="4400" b="1" dirty="0">
              <a:solidFill>
                <a:srgbClr val="A0AB3A"/>
              </a:solidFill>
              <a:latin typeface="Myriad Pro Semibold" panose="020B0503030403020204" pitchFamily="34" charset="0"/>
            </a:endParaRPr>
          </a:p>
        </p:txBody>
      </p:sp>
      <p:grpSp>
        <p:nvGrpSpPr>
          <p:cNvPr id="10" name="Group 9">
            <a:extLst>
              <a:ext uri="{FF2B5EF4-FFF2-40B4-BE49-F238E27FC236}">
                <a16:creationId xmlns:a16="http://schemas.microsoft.com/office/drawing/2014/main" id="{5082D9D3-D356-444B-9677-B836333CCFB5}"/>
              </a:ext>
            </a:extLst>
          </p:cNvPr>
          <p:cNvGrpSpPr/>
          <p:nvPr/>
        </p:nvGrpSpPr>
        <p:grpSpPr>
          <a:xfrm>
            <a:off x="9151954" y="-50720"/>
            <a:ext cx="2897171" cy="6858000"/>
            <a:chOff x="9294829" y="0"/>
            <a:chExt cx="2897171" cy="6858000"/>
          </a:xfrm>
        </p:grpSpPr>
        <p:pic>
          <p:nvPicPr>
            <p:cNvPr id="5" name="Picture 4">
              <a:extLst>
                <a:ext uri="{FF2B5EF4-FFF2-40B4-BE49-F238E27FC236}">
                  <a16:creationId xmlns:a16="http://schemas.microsoft.com/office/drawing/2014/main" id="{D6C850DE-FF34-E346-8C0F-532153967FDC}"/>
                </a:ext>
              </a:extLst>
            </p:cNvPr>
            <p:cNvPicPr>
              <a:picLocks noChangeAspect="1"/>
            </p:cNvPicPr>
            <p:nvPr/>
          </p:nvPicPr>
          <p:blipFill>
            <a:blip r:embed="rId2"/>
            <a:stretch>
              <a:fillRect/>
            </a:stretch>
          </p:blipFill>
          <p:spPr>
            <a:xfrm>
              <a:off x="9294829" y="0"/>
              <a:ext cx="2897171" cy="6858000"/>
            </a:xfrm>
            <a:prstGeom prst="rect">
              <a:avLst/>
            </a:prstGeom>
          </p:spPr>
        </p:pic>
        <p:pic>
          <p:nvPicPr>
            <p:cNvPr id="7" name="Picture 6">
              <a:extLst>
                <a:ext uri="{FF2B5EF4-FFF2-40B4-BE49-F238E27FC236}">
                  <a16:creationId xmlns:a16="http://schemas.microsoft.com/office/drawing/2014/main" id="{A8AA4818-6D37-B74E-90E0-543EBE02ECD1}"/>
                </a:ext>
              </a:extLst>
            </p:cNvPr>
            <p:cNvPicPr>
              <a:picLocks noChangeAspect="1"/>
            </p:cNvPicPr>
            <p:nvPr/>
          </p:nvPicPr>
          <p:blipFill>
            <a:blip r:embed="rId3"/>
            <a:stretch>
              <a:fillRect/>
            </a:stretch>
          </p:blipFill>
          <p:spPr>
            <a:xfrm>
              <a:off x="10320759" y="6024735"/>
              <a:ext cx="1415970" cy="629889"/>
            </a:xfrm>
            <a:prstGeom prst="rect">
              <a:avLst/>
            </a:prstGeom>
          </p:spPr>
        </p:pic>
      </p:grpSp>
      <p:pic>
        <p:nvPicPr>
          <p:cNvPr id="9" name="Picture 8">
            <a:extLst>
              <a:ext uri="{FF2B5EF4-FFF2-40B4-BE49-F238E27FC236}">
                <a16:creationId xmlns:a16="http://schemas.microsoft.com/office/drawing/2014/main" id="{D0FE0A72-1C39-1147-B0F0-38B39A882CF3}"/>
              </a:ext>
            </a:extLst>
          </p:cNvPr>
          <p:cNvPicPr>
            <a:picLocks noChangeAspect="1"/>
          </p:cNvPicPr>
          <p:nvPr/>
        </p:nvPicPr>
        <p:blipFill>
          <a:blip r:embed="rId4"/>
          <a:stretch>
            <a:fillRect/>
          </a:stretch>
        </p:blipFill>
        <p:spPr>
          <a:xfrm>
            <a:off x="458405" y="6099485"/>
            <a:ext cx="2308302" cy="480387"/>
          </a:xfrm>
          <a:prstGeom prst="rect">
            <a:avLst/>
          </a:prstGeom>
        </p:spPr>
      </p:pic>
      <p:pic>
        <p:nvPicPr>
          <p:cNvPr id="1026" name="Picture 2" descr="Image result for cambridge&qu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0623" y="1618099"/>
            <a:ext cx="5434061" cy="3621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1816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2C83A2-2A27-1C4A-B341-BED43EEE55D1}"/>
              </a:ext>
            </a:extLst>
          </p:cNvPr>
          <p:cNvPicPr>
            <a:picLocks noChangeAspect="1"/>
          </p:cNvPicPr>
          <p:nvPr/>
        </p:nvPicPr>
        <p:blipFill>
          <a:blip r:embed="rId2">
            <a:alphaModFix amt="20000"/>
          </a:blip>
          <a:stretch>
            <a:fillRect/>
          </a:stretch>
        </p:blipFill>
        <p:spPr>
          <a:xfrm>
            <a:off x="9294829" y="0"/>
            <a:ext cx="2897171" cy="6858000"/>
          </a:xfrm>
          <a:prstGeom prst="rect">
            <a:avLst/>
          </a:prstGeom>
        </p:spPr>
      </p:pic>
      <p:sp>
        <p:nvSpPr>
          <p:cNvPr id="12" name="Content Placeholder 2">
            <a:extLst>
              <a:ext uri="{FF2B5EF4-FFF2-40B4-BE49-F238E27FC236}">
                <a16:creationId xmlns:a16="http://schemas.microsoft.com/office/drawing/2014/main" id="{7E47D1E1-5501-804D-97DE-A748E9B18E80}"/>
              </a:ext>
            </a:extLst>
          </p:cNvPr>
          <p:cNvSpPr>
            <a:spLocks noGrp="1"/>
          </p:cNvSpPr>
          <p:nvPr>
            <p:ph idx="1"/>
          </p:nvPr>
        </p:nvSpPr>
        <p:spPr>
          <a:xfrm>
            <a:off x="2069387" y="1614197"/>
            <a:ext cx="7423598" cy="1118260"/>
          </a:xfrm>
          <a:solidFill>
            <a:srgbClr val="A0AB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indent="0" algn="ctr">
              <a:spcBef>
                <a:spcPts val="0"/>
              </a:spcBef>
              <a:buNone/>
            </a:pPr>
            <a:r>
              <a:rPr lang="en-US" sz="2000" b="1" dirty="0">
                <a:solidFill>
                  <a:schemeClr val="lt1"/>
                </a:solidFill>
              </a:rPr>
              <a:t>Enable Postdocs to</a:t>
            </a:r>
          </a:p>
          <a:p>
            <a:pPr marL="0" indent="0" algn="ctr">
              <a:spcBef>
                <a:spcPts val="0"/>
              </a:spcBef>
              <a:buNone/>
            </a:pPr>
            <a:r>
              <a:rPr lang="en-US" sz="2000" b="1" dirty="0"/>
              <a:t>R</a:t>
            </a:r>
            <a:r>
              <a:rPr lang="en-US" sz="2000" b="1" dirty="0">
                <a:solidFill>
                  <a:schemeClr val="lt1"/>
                </a:solidFill>
              </a:rPr>
              <a:t>ealise </a:t>
            </a:r>
            <a:r>
              <a:rPr lang="en-US" sz="2000" b="1" dirty="0"/>
              <a:t>T</a:t>
            </a:r>
            <a:r>
              <a:rPr lang="en-US" sz="2000" b="1" dirty="0">
                <a:solidFill>
                  <a:schemeClr val="lt1"/>
                </a:solidFill>
              </a:rPr>
              <a:t>heir </a:t>
            </a:r>
            <a:r>
              <a:rPr lang="en-US" sz="2000" b="1" dirty="0"/>
              <a:t>P</a:t>
            </a:r>
            <a:r>
              <a:rPr lang="en-US" sz="2000" b="1" dirty="0">
                <a:solidFill>
                  <a:schemeClr val="lt1"/>
                </a:solidFill>
              </a:rPr>
              <a:t>otential</a:t>
            </a:r>
          </a:p>
        </p:txBody>
      </p:sp>
      <p:sp>
        <p:nvSpPr>
          <p:cNvPr id="13" name="Rectangle 12">
            <a:extLst>
              <a:ext uri="{FF2B5EF4-FFF2-40B4-BE49-F238E27FC236}">
                <a16:creationId xmlns:a16="http://schemas.microsoft.com/office/drawing/2014/main" id="{8B84B74D-2BDF-3748-8F89-F3A2B27C7886}"/>
              </a:ext>
            </a:extLst>
          </p:cNvPr>
          <p:cNvSpPr/>
          <p:nvPr/>
        </p:nvSpPr>
        <p:spPr>
          <a:xfrm>
            <a:off x="2069385" y="3007259"/>
            <a:ext cx="3378064" cy="111826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360000" rtlCol="0" anchor="ctr"/>
          <a:lstStyle/>
          <a:p>
            <a:pPr algn="ctr">
              <a:lnSpc>
                <a:spcPct val="90000"/>
              </a:lnSpc>
            </a:pPr>
            <a:r>
              <a:rPr lang="en-US" sz="2000" b="1" dirty="0"/>
              <a:t>Professional</a:t>
            </a:r>
          </a:p>
          <a:p>
            <a:pPr algn="ctr">
              <a:lnSpc>
                <a:spcPct val="90000"/>
              </a:lnSpc>
            </a:pPr>
            <a:r>
              <a:rPr lang="en-US" sz="2000" b="1" dirty="0"/>
              <a:t>Development</a:t>
            </a:r>
          </a:p>
        </p:txBody>
      </p:sp>
      <p:sp>
        <p:nvSpPr>
          <p:cNvPr id="14" name="Rectangle 13">
            <a:extLst>
              <a:ext uri="{FF2B5EF4-FFF2-40B4-BE49-F238E27FC236}">
                <a16:creationId xmlns:a16="http://schemas.microsoft.com/office/drawing/2014/main" id="{48D47508-13E4-1F4D-BCA4-C995D76C0C88}"/>
              </a:ext>
            </a:extLst>
          </p:cNvPr>
          <p:cNvSpPr/>
          <p:nvPr/>
        </p:nvSpPr>
        <p:spPr>
          <a:xfrm>
            <a:off x="6114922" y="3007259"/>
            <a:ext cx="3378063" cy="111826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pPr algn="ctr">
              <a:lnSpc>
                <a:spcPct val="90000"/>
              </a:lnSpc>
            </a:pPr>
            <a:r>
              <a:rPr lang="en-US" sz="2000" b="1" dirty="0"/>
              <a:t>Entrepreneurship</a:t>
            </a:r>
          </a:p>
        </p:txBody>
      </p:sp>
      <p:sp>
        <p:nvSpPr>
          <p:cNvPr id="15" name="Rectangle 14">
            <a:extLst>
              <a:ext uri="{FF2B5EF4-FFF2-40B4-BE49-F238E27FC236}">
                <a16:creationId xmlns:a16="http://schemas.microsoft.com/office/drawing/2014/main" id="{E30CDAED-FB91-334F-85D0-20CDD3A9A61D}"/>
              </a:ext>
            </a:extLst>
          </p:cNvPr>
          <p:cNvSpPr/>
          <p:nvPr/>
        </p:nvSpPr>
        <p:spPr>
          <a:xfrm>
            <a:off x="2069385" y="4400321"/>
            <a:ext cx="3378064" cy="111826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360000" rtlCol="0" anchor="ctr"/>
          <a:lstStyle/>
          <a:p>
            <a:pPr algn="ctr">
              <a:lnSpc>
                <a:spcPct val="90000"/>
              </a:lnSpc>
            </a:pPr>
            <a:r>
              <a:rPr lang="en-US" sz="2000" b="1" dirty="0"/>
              <a:t>Policy</a:t>
            </a:r>
          </a:p>
        </p:txBody>
      </p:sp>
      <p:sp>
        <p:nvSpPr>
          <p:cNvPr id="16" name="Rectangle 15">
            <a:extLst>
              <a:ext uri="{FF2B5EF4-FFF2-40B4-BE49-F238E27FC236}">
                <a16:creationId xmlns:a16="http://schemas.microsoft.com/office/drawing/2014/main" id="{95363398-7036-D34A-830A-D3DBE63CE7F8}"/>
              </a:ext>
            </a:extLst>
          </p:cNvPr>
          <p:cNvSpPr/>
          <p:nvPr/>
        </p:nvSpPr>
        <p:spPr>
          <a:xfrm>
            <a:off x="6114922" y="4400321"/>
            <a:ext cx="3378063" cy="111826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pPr algn="ctr">
              <a:lnSpc>
                <a:spcPct val="90000"/>
              </a:lnSpc>
            </a:pPr>
            <a:r>
              <a:rPr lang="en-US" sz="2000" b="1" dirty="0"/>
              <a:t>Pastoral</a:t>
            </a:r>
          </a:p>
          <a:p>
            <a:pPr algn="ctr">
              <a:lnSpc>
                <a:spcPct val="90000"/>
              </a:lnSpc>
            </a:pPr>
            <a:r>
              <a:rPr lang="en-US" sz="2000" b="1" dirty="0"/>
              <a:t>Services</a:t>
            </a:r>
          </a:p>
        </p:txBody>
      </p:sp>
      <p:grpSp>
        <p:nvGrpSpPr>
          <p:cNvPr id="17" name="Group 16">
            <a:extLst>
              <a:ext uri="{FF2B5EF4-FFF2-40B4-BE49-F238E27FC236}">
                <a16:creationId xmlns:a16="http://schemas.microsoft.com/office/drawing/2014/main" id="{DE9D293D-B00A-F944-87E3-37B198820A9A}"/>
              </a:ext>
            </a:extLst>
          </p:cNvPr>
          <p:cNvGrpSpPr/>
          <p:nvPr/>
        </p:nvGrpSpPr>
        <p:grpSpPr>
          <a:xfrm>
            <a:off x="4665617" y="3156102"/>
            <a:ext cx="2231136" cy="2231136"/>
            <a:chOff x="4967082" y="3330955"/>
            <a:chExt cx="2231136" cy="2231136"/>
          </a:xfrm>
        </p:grpSpPr>
        <p:sp>
          <p:nvSpPr>
            <p:cNvPr id="18" name="Oval 17">
              <a:extLst>
                <a:ext uri="{FF2B5EF4-FFF2-40B4-BE49-F238E27FC236}">
                  <a16:creationId xmlns:a16="http://schemas.microsoft.com/office/drawing/2014/main" id="{24E13DEE-F920-4246-8340-90B36EB58D46}"/>
                </a:ext>
              </a:extLst>
            </p:cNvPr>
            <p:cNvSpPr/>
            <p:nvPr/>
          </p:nvSpPr>
          <p:spPr>
            <a:xfrm>
              <a:off x="4967082" y="3330955"/>
              <a:ext cx="2231136" cy="22311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436DF821-AAE9-6043-9292-B3E4169DE9CE}"/>
                </a:ext>
              </a:extLst>
            </p:cNvPr>
            <p:cNvSpPr/>
            <p:nvPr/>
          </p:nvSpPr>
          <p:spPr>
            <a:xfrm>
              <a:off x="5191365" y="3555238"/>
              <a:ext cx="1782571" cy="1782571"/>
            </a:xfrm>
            <a:prstGeom prst="ellipse">
              <a:avLst/>
            </a:prstGeom>
            <a:solidFill>
              <a:srgbClr val="A0AB3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pPr>
              <a:r>
                <a:rPr lang="en-US" sz="2000" b="1" dirty="0"/>
                <a:t>Leadership</a:t>
              </a:r>
            </a:p>
            <a:p>
              <a:pPr algn="ctr">
                <a:lnSpc>
                  <a:spcPct val="90000"/>
                </a:lnSpc>
              </a:pPr>
              <a:r>
                <a:rPr lang="en-US" sz="2000" b="1" dirty="0"/>
                <a:t>Fellows</a:t>
              </a:r>
            </a:p>
          </p:txBody>
        </p:sp>
      </p:grpSp>
      <p:pic>
        <p:nvPicPr>
          <p:cNvPr id="20" name="Picture 19">
            <a:extLst>
              <a:ext uri="{FF2B5EF4-FFF2-40B4-BE49-F238E27FC236}">
                <a16:creationId xmlns:a16="http://schemas.microsoft.com/office/drawing/2014/main" id="{F525567A-C095-8E4E-AC5A-699F06D6790F}"/>
              </a:ext>
            </a:extLst>
          </p:cNvPr>
          <p:cNvPicPr>
            <a:picLocks noChangeAspect="1"/>
          </p:cNvPicPr>
          <p:nvPr/>
        </p:nvPicPr>
        <p:blipFill>
          <a:blip r:embed="rId3"/>
          <a:stretch>
            <a:fillRect/>
          </a:stretch>
        </p:blipFill>
        <p:spPr>
          <a:xfrm>
            <a:off x="10320759" y="6024735"/>
            <a:ext cx="1415970" cy="629889"/>
          </a:xfrm>
          <a:prstGeom prst="rect">
            <a:avLst/>
          </a:prstGeom>
        </p:spPr>
      </p:pic>
      <p:sp>
        <p:nvSpPr>
          <p:cNvPr id="21" name="Title 3">
            <a:extLst>
              <a:ext uri="{FF2B5EF4-FFF2-40B4-BE49-F238E27FC236}">
                <a16:creationId xmlns:a16="http://schemas.microsoft.com/office/drawing/2014/main" id="{F5E7A515-DDD8-5243-875E-C14DAD163B27}"/>
              </a:ext>
            </a:extLst>
          </p:cNvPr>
          <p:cNvSpPr>
            <a:spLocks noGrp="1"/>
          </p:cNvSpPr>
          <p:nvPr>
            <p:ph type="title"/>
          </p:nvPr>
        </p:nvSpPr>
        <p:spPr>
          <a:xfrm>
            <a:off x="838200" y="514419"/>
            <a:ext cx="10515600" cy="1099778"/>
          </a:xfrm>
        </p:spPr>
        <p:txBody>
          <a:bodyPr anchor="t">
            <a:normAutofit/>
          </a:bodyPr>
          <a:lstStyle/>
          <a:p>
            <a:r>
              <a:rPr lang="en-US" sz="2800" b="1" dirty="0">
                <a:latin typeface="Myriad Pro"/>
                <a:cs typeface="Myriad Pro"/>
              </a:rPr>
              <a:t>Why are we here? </a:t>
            </a:r>
            <a:endParaRPr lang="en-US" sz="2800" dirty="0"/>
          </a:p>
        </p:txBody>
      </p:sp>
    </p:spTree>
    <p:extLst>
      <p:ext uri="{BB962C8B-B14F-4D97-AF65-F5344CB8AC3E}">
        <p14:creationId xmlns:p14="http://schemas.microsoft.com/office/powerpoint/2010/main" val="722621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2C83A2-2A27-1C4A-B341-BED43EEE55D1}"/>
              </a:ext>
            </a:extLst>
          </p:cNvPr>
          <p:cNvPicPr>
            <a:picLocks noChangeAspect="1"/>
          </p:cNvPicPr>
          <p:nvPr/>
        </p:nvPicPr>
        <p:blipFill>
          <a:blip r:embed="rId2">
            <a:alphaModFix amt="20000"/>
          </a:blip>
          <a:stretch>
            <a:fillRect/>
          </a:stretch>
        </p:blipFill>
        <p:spPr>
          <a:xfrm>
            <a:off x="9294829" y="0"/>
            <a:ext cx="2897171" cy="6858000"/>
          </a:xfrm>
          <a:prstGeom prst="rect">
            <a:avLst/>
          </a:prstGeom>
        </p:spPr>
      </p:pic>
      <p:pic>
        <p:nvPicPr>
          <p:cNvPr id="20" name="Picture 19">
            <a:extLst>
              <a:ext uri="{FF2B5EF4-FFF2-40B4-BE49-F238E27FC236}">
                <a16:creationId xmlns:a16="http://schemas.microsoft.com/office/drawing/2014/main" id="{F525567A-C095-8E4E-AC5A-699F06D6790F}"/>
              </a:ext>
            </a:extLst>
          </p:cNvPr>
          <p:cNvPicPr>
            <a:picLocks noChangeAspect="1"/>
          </p:cNvPicPr>
          <p:nvPr/>
        </p:nvPicPr>
        <p:blipFill>
          <a:blip r:embed="rId3"/>
          <a:stretch>
            <a:fillRect/>
          </a:stretch>
        </p:blipFill>
        <p:spPr>
          <a:xfrm>
            <a:off x="10320759" y="6024735"/>
            <a:ext cx="1415970" cy="629889"/>
          </a:xfrm>
          <a:prstGeom prst="rect">
            <a:avLst/>
          </a:prstGeom>
        </p:spPr>
      </p:pic>
      <p:sp>
        <p:nvSpPr>
          <p:cNvPr id="21" name="Title 3">
            <a:extLst>
              <a:ext uri="{FF2B5EF4-FFF2-40B4-BE49-F238E27FC236}">
                <a16:creationId xmlns:a16="http://schemas.microsoft.com/office/drawing/2014/main" id="{F5E7A515-DDD8-5243-875E-C14DAD163B27}"/>
              </a:ext>
            </a:extLst>
          </p:cNvPr>
          <p:cNvSpPr>
            <a:spLocks noGrp="1"/>
          </p:cNvSpPr>
          <p:nvPr>
            <p:ph type="title"/>
          </p:nvPr>
        </p:nvSpPr>
        <p:spPr>
          <a:xfrm>
            <a:off x="838200" y="514419"/>
            <a:ext cx="10515600" cy="1099778"/>
          </a:xfrm>
        </p:spPr>
        <p:txBody>
          <a:bodyPr anchor="t">
            <a:normAutofit/>
          </a:bodyPr>
          <a:lstStyle/>
          <a:p>
            <a:r>
              <a:rPr lang="en-US" sz="2800" b="1" dirty="0">
                <a:latin typeface="Myriad Pro"/>
              </a:rPr>
              <a:t>Here to help on your Postdoc Journey</a:t>
            </a:r>
            <a:endParaRPr lang="en-US" sz="2800" dirty="0"/>
          </a:p>
        </p:txBody>
      </p:sp>
      <p:graphicFrame>
        <p:nvGraphicFramePr>
          <p:cNvPr id="11" name="Table 10">
            <a:extLst>
              <a:ext uri="{FF2B5EF4-FFF2-40B4-BE49-F238E27FC236}">
                <a16:creationId xmlns:a16="http://schemas.microsoft.com/office/drawing/2014/main" id="{47342F5C-3768-D145-B7A1-D3F01A84DD6C}"/>
              </a:ext>
            </a:extLst>
          </p:cNvPr>
          <p:cNvGraphicFramePr>
            <a:graphicFrameLocks noGrp="1"/>
          </p:cNvGraphicFramePr>
          <p:nvPr>
            <p:extLst>
              <p:ext uri="{D42A27DB-BD31-4B8C-83A1-F6EECF244321}">
                <p14:modId xmlns:p14="http://schemas.microsoft.com/office/powerpoint/2010/main" val="2609101154"/>
              </p:ext>
            </p:extLst>
          </p:nvPr>
        </p:nvGraphicFramePr>
        <p:xfrm>
          <a:off x="1230861" y="1614197"/>
          <a:ext cx="8538290" cy="4618653"/>
        </p:xfrm>
        <a:graphic>
          <a:graphicData uri="http://schemas.openxmlformats.org/drawingml/2006/table">
            <a:tbl>
              <a:tblPr/>
              <a:tblGrid>
                <a:gridCol w="2016192">
                  <a:extLst>
                    <a:ext uri="{9D8B030D-6E8A-4147-A177-3AD203B41FA5}">
                      <a16:colId xmlns:a16="http://schemas.microsoft.com/office/drawing/2014/main" val="20000"/>
                    </a:ext>
                  </a:extLst>
                </a:gridCol>
                <a:gridCol w="6522098">
                  <a:extLst>
                    <a:ext uri="{9D8B030D-6E8A-4147-A177-3AD203B41FA5}">
                      <a16:colId xmlns:a16="http://schemas.microsoft.com/office/drawing/2014/main" val="20001"/>
                    </a:ext>
                  </a:extLst>
                </a:gridCol>
              </a:tblGrid>
              <a:tr h="6846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Calibri" charset="0"/>
                          <a:ea typeface="MS PGothic" charset="0"/>
                          <a:cs typeface="MS PGothic" charset="0"/>
                        </a:rPr>
                        <a:t>Pre-Arrival</a:t>
                      </a:r>
                    </a:p>
                  </a:txBody>
                  <a:tcPr marL="97877" marR="97877" marT="48936" marB="48936" horzOverflow="overflow">
                    <a:lnL>
                      <a:noFill/>
                    </a:lnL>
                    <a:lnR>
                      <a:noFill/>
                    </a:lnR>
                    <a:lnT>
                      <a:noFill/>
                    </a:lnT>
                    <a:lnB>
                      <a:noFill/>
                    </a:lnB>
                    <a:lnTlToBr>
                      <a:noFill/>
                    </a:lnTlToBr>
                    <a:lnBlToTr>
                      <a:noFill/>
                    </a:lnBlToTr>
                    <a:solidFill>
                      <a:srgbClr val="A0AB3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Calibri" charset="0"/>
                          <a:ea typeface="MS PGothic" charset="0"/>
                          <a:cs typeface="MS PGothic" charset="0"/>
                        </a:rPr>
                        <a:t>Recruitment, visa and work permits</a:t>
                      </a:r>
                    </a:p>
                  </a:txBody>
                  <a:tcPr marL="97877" marR="97877" marT="48936" marB="48936" horzOverflow="overflow">
                    <a:lnL>
                      <a:noFill/>
                    </a:lnL>
                    <a:lnR>
                      <a:noFill/>
                    </a:lnR>
                    <a:lnT>
                      <a:noFill/>
                    </a:lnT>
                    <a:lnB>
                      <a:noFill/>
                    </a:lnB>
                    <a:lnTlToBr>
                      <a:noFill/>
                    </a:lnTlToBr>
                    <a:lnBlToTr>
                      <a:noFill/>
                    </a:lnBlToTr>
                    <a:solidFill>
                      <a:srgbClr val="A0AB3A"/>
                    </a:solidFill>
                  </a:tcPr>
                </a:tc>
                <a:extLst>
                  <a:ext uri="{0D108BD9-81ED-4DB2-BD59-A6C34878D82A}">
                    <a16:rowId xmlns:a16="http://schemas.microsoft.com/office/drawing/2014/main" val="10000"/>
                  </a:ext>
                </a:extLst>
              </a:tr>
              <a:tr h="77814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Calibri" charset="0"/>
                          <a:ea typeface="MS PGothic" charset="0"/>
                          <a:cs typeface="MS PGothic" charset="0"/>
                        </a:rPr>
                        <a:t>Arrival</a:t>
                      </a:r>
                    </a:p>
                  </a:txBody>
                  <a:tcPr marL="97877" marR="97877" marT="48936" marB="48936" horzOverflow="overflow">
                    <a:lnL>
                      <a:noFill/>
                    </a:lnL>
                    <a:lnR>
                      <a:noFill/>
                    </a:lnR>
                    <a:lnT>
                      <a:noFill/>
                    </a:lnT>
                    <a:lnB>
                      <a:noFill/>
                    </a:lnB>
                    <a:lnTlToBr>
                      <a:noFill/>
                    </a:lnTlToBr>
                    <a:lnBlToTr>
                      <a:noFill/>
                    </a:lnBlToTr>
                    <a:solidFill>
                      <a:srgbClr val="A0AB3A">
                        <a:alpha val="80000"/>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Calibri" charset="0"/>
                          <a:ea typeface="MS PGothic" charset="0"/>
                          <a:cs typeface="MS PGothic" charset="0"/>
                        </a:rPr>
                        <a:t>Location information, accommodation, settling in, family support</a:t>
                      </a:r>
                    </a:p>
                  </a:txBody>
                  <a:tcPr marL="97877" marR="97877" marT="48936" marB="48936" horzOverflow="overflow">
                    <a:lnL>
                      <a:noFill/>
                    </a:lnL>
                    <a:lnR>
                      <a:noFill/>
                    </a:lnR>
                    <a:lnT>
                      <a:noFill/>
                    </a:lnT>
                    <a:lnB>
                      <a:noFill/>
                    </a:lnB>
                    <a:lnTlToBr>
                      <a:noFill/>
                    </a:lnTlToBr>
                    <a:lnBlToTr>
                      <a:noFill/>
                    </a:lnBlToTr>
                    <a:solidFill>
                      <a:srgbClr val="A0AB3A">
                        <a:alpha val="80000"/>
                      </a:srgbClr>
                    </a:solidFill>
                  </a:tcPr>
                </a:tc>
                <a:extLst>
                  <a:ext uri="{0D108BD9-81ED-4DB2-BD59-A6C34878D82A}">
                    <a16:rowId xmlns:a16="http://schemas.microsoft.com/office/drawing/2014/main" val="10001"/>
                  </a:ext>
                </a:extLst>
              </a:tr>
              <a:tr h="70075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Calibri" charset="0"/>
                          <a:ea typeface="MS PGothic" charset="0"/>
                          <a:cs typeface="MS PGothic" charset="0"/>
                        </a:rPr>
                        <a:t>Settling in </a:t>
                      </a:r>
                      <a:br>
                        <a:rPr kumimoji="0" lang="en-US" sz="1800" b="1" i="0" u="none" strike="noStrike" cap="none" normalizeH="0" baseline="0">
                          <a:ln>
                            <a:noFill/>
                          </a:ln>
                          <a:solidFill>
                            <a:schemeClr val="tx1"/>
                          </a:solidFill>
                          <a:effectLst/>
                          <a:latin typeface="Calibri" charset="0"/>
                          <a:ea typeface="MS PGothic" charset="0"/>
                          <a:cs typeface="MS PGothic" charset="0"/>
                        </a:rPr>
                      </a:br>
                      <a:r>
                        <a:rPr kumimoji="0" lang="en-US" sz="1800" b="1" i="0" u="none" strike="noStrike" cap="none" normalizeH="0" baseline="0">
                          <a:ln>
                            <a:noFill/>
                          </a:ln>
                          <a:solidFill>
                            <a:schemeClr val="tx1"/>
                          </a:solidFill>
                          <a:effectLst/>
                          <a:latin typeface="Calibri" charset="0"/>
                          <a:ea typeface="MS PGothic" charset="0"/>
                          <a:cs typeface="MS PGothic" charset="0"/>
                        </a:rPr>
                        <a:t>to work</a:t>
                      </a:r>
                    </a:p>
                  </a:txBody>
                  <a:tcPr marL="97877" marR="97877" marT="48936" marB="48936" horzOverflow="overflow">
                    <a:lnL>
                      <a:noFill/>
                    </a:lnL>
                    <a:lnR>
                      <a:noFill/>
                    </a:lnR>
                    <a:lnT>
                      <a:noFill/>
                    </a:lnT>
                    <a:lnB>
                      <a:noFill/>
                    </a:lnB>
                    <a:lnTlToBr>
                      <a:noFill/>
                    </a:lnTlToBr>
                    <a:lnBlToTr>
                      <a:noFill/>
                    </a:lnBlToTr>
                    <a:solidFill>
                      <a:srgbClr val="A0AB3A">
                        <a:alpha val="60000"/>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Calibri" charset="0"/>
                          <a:ea typeface="MS PGothic" charset="0"/>
                          <a:cs typeface="MS PGothic" charset="0"/>
                        </a:rPr>
                        <a:t>Induction, probation, individual development plan, careers and training introduction</a:t>
                      </a:r>
                    </a:p>
                  </a:txBody>
                  <a:tcPr marL="97877" marR="97877" marT="48936" marB="48936" horzOverflow="overflow">
                    <a:lnL>
                      <a:noFill/>
                    </a:lnL>
                    <a:lnR>
                      <a:noFill/>
                    </a:lnR>
                    <a:lnT>
                      <a:noFill/>
                    </a:lnT>
                    <a:lnB>
                      <a:noFill/>
                    </a:lnB>
                    <a:lnTlToBr>
                      <a:noFill/>
                    </a:lnTlToBr>
                    <a:lnBlToTr>
                      <a:noFill/>
                    </a:lnBlToTr>
                    <a:solidFill>
                      <a:srgbClr val="A0AB3A">
                        <a:alpha val="60000"/>
                      </a:srgbClr>
                    </a:solidFill>
                  </a:tcPr>
                </a:tc>
                <a:extLst>
                  <a:ext uri="{0D108BD9-81ED-4DB2-BD59-A6C34878D82A}">
                    <a16:rowId xmlns:a16="http://schemas.microsoft.com/office/drawing/2014/main" val="10002"/>
                  </a:ext>
                </a:extLst>
              </a:tr>
              <a:tr h="104148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1" i="0" u="none" strike="noStrike" cap="none" normalizeH="0" baseline="0">
                        <a:ln>
                          <a:noFill/>
                        </a:ln>
                        <a:solidFill>
                          <a:schemeClr val="tx1"/>
                        </a:solidFill>
                        <a:effectLst/>
                        <a:latin typeface="Calibri" charset="0"/>
                        <a:ea typeface="MS PGothic" charset="0"/>
                        <a:cs typeface="MS PGothic"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Calibri" charset="0"/>
                          <a:ea typeface="MS PGothic" charset="0"/>
                          <a:cs typeface="MS PGothic" charset="0"/>
                        </a:rPr>
                        <a:t>During your post</a:t>
                      </a:r>
                    </a:p>
                  </a:txBody>
                  <a:tcPr marL="97877" marR="97877" marT="48936" marB="48936" horzOverflow="overflow">
                    <a:lnL>
                      <a:noFill/>
                    </a:lnL>
                    <a:lnR>
                      <a:noFill/>
                    </a:lnR>
                    <a:lnT>
                      <a:noFill/>
                    </a:lnT>
                    <a:lnB>
                      <a:noFill/>
                    </a:lnB>
                    <a:lnTlToBr>
                      <a:noFill/>
                    </a:lnTlToBr>
                    <a:lnBlToTr>
                      <a:noFill/>
                    </a:lnBlToTr>
                    <a:solidFill>
                      <a:srgbClr val="A0AB3A">
                        <a:alpha val="40000"/>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Calibri" charset="0"/>
                          <a:ea typeface="MS PGothic" charset="0"/>
                          <a:cs typeface="MS PGothic" charset="0"/>
                        </a:rPr>
                        <a:t>Review, mentoring, personal and professional development, advancement, entrepreneurship, career planning</a:t>
                      </a:r>
                    </a:p>
                  </a:txBody>
                  <a:tcPr marL="97877" marR="97877" marT="48936" marB="48936" horzOverflow="overflow">
                    <a:lnL>
                      <a:noFill/>
                    </a:lnL>
                    <a:lnR>
                      <a:noFill/>
                    </a:lnR>
                    <a:lnT>
                      <a:noFill/>
                    </a:lnT>
                    <a:lnB>
                      <a:noFill/>
                    </a:lnB>
                    <a:lnTlToBr>
                      <a:noFill/>
                    </a:lnTlToBr>
                    <a:lnBlToTr>
                      <a:noFill/>
                    </a:lnBlToTr>
                    <a:solidFill>
                      <a:srgbClr val="A0AB3A">
                        <a:alpha val="40000"/>
                      </a:srgbClr>
                    </a:solidFill>
                  </a:tcPr>
                </a:tc>
                <a:extLst>
                  <a:ext uri="{0D108BD9-81ED-4DB2-BD59-A6C34878D82A}">
                    <a16:rowId xmlns:a16="http://schemas.microsoft.com/office/drawing/2014/main" val="10003"/>
                  </a:ext>
                </a:extLst>
              </a:tr>
              <a:tr h="66261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Calibri" charset="0"/>
                          <a:ea typeface="MS PGothic" charset="0"/>
                          <a:cs typeface="MS PGothic" charset="0"/>
                        </a:rPr>
                        <a:t>Engagement</a:t>
                      </a:r>
                    </a:p>
                  </a:txBody>
                  <a:tcPr marL="97877" marR="97877" marT="48936" marB="48936" horzOverflow="overflow">
                    <a:lnL>
                      <a:noFill/>
                    </a:lnL>
                    <a:lnR>
                      <a:noFill/>
                    </a:lnR>
                    <a:lnT>
                      <a:noFill/>
                    </a:lnT>
                    <a:lnB>
                      <a:noFill/>
                    </a:lnB>
                    <a:lnTlToBr>
                      <a:noFill/>
                    </a:lnTlToBr>
                    <a:lnBlToTr>
                      <a:noFill/>
                    </a:lnBlToTr>
                    <a:solidFill>
                      <a:srgbClr val="A0AB3A">
                        <a:alpha val="20000"/>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Calibri" charset="0"/>
                          <a:ea typeface="MS PGothic" charset="0"/>
                          <a:cs typeface="MS PGothic" charset="0"/>
                        </a:rPr>
                        <a:t>Representation, College life, social activities, family life</a:t>
                      </a:r>
                    </a:p>
                  </a:txBody>
                  <a:tcPr marL="97877" marR="97877" marT="48936" marB="48936" horzOverflow="overflow">
                    <a:lnL>
                      <a:noFill/>
                    </a:lnL>
                    <a:lnR>
                      <a:noFill/>
                    </a:lnR>
                    <a:lnT>
                      <a:noFill/>
                    </a:lnT>
                    <a:lnB>
                      <a:noFill/>
                    </a:lnB>
                    <a:lnTlToBr>
                      <a:noFill/>
                    </a:lnTlToBr>
                    <a:lnBlToTr>
                      <a:noFill/>
                    </a:lnBlToTr>
                    <a:solidFill>
                      <a:srgbClr val="A0AB3A">
                        <a:alpha val="20000"/>
                      </a:srgbClr>
                    </a:solidFill>
                  </a:tcPr>
                </a:tc>
                <a:extLst>
                  <a:ext uri="{0D108BD9-81ED-4DB2-BD59-A6C34878D82A}">
                    <a16:rowId xmlns:a16="http://schemas.microsoft.com/office/drawing/2014/main" val="10004"/>
                  </a:ext>
                </a:extLst>
              </a:tr>
              <a:tr h="75095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Calibri" charset="0"/>
                          <a:ea typeface="MS PGothic" charset="0"/>
                          <a:cs typeface="MS PGothic" charset="0"/>
                        </a:rPr>
                        <a:t>End of contract &amp; next step</a:t>
                      </a:r>
                    </a:p>
                  </a:txBody>
                  <a:tcPr marL="97877" marR="97877" marT="48936" marB="48936" horzOverflow="overflow">
                    <a:lnL>
                      <a:noFill/>
                    </a:lnL>
                    <a:lnR>
                      <a:noFill/>
                    </a:lnR>
                    <a:lnT>
                      <a:noFill/>
                    </a:lnT>
                    <a:lnB>
                      <a:noFill/>
                    </a:lnB>
                    <a:lnTlToBr>
                      <a:noFill/>
                    </a:lnTlToBr>
                    <a:lnBlToTr>
                      <a:noFill/>
                    </a:lnBlToTr>
                    <a:solidFill>
                      <a:srgbClr val="A0AB3A">
                        <a:alpha val="9804"/>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Calibri" charset="0"/>
                          <a:ea typeface="MS PGothic" charset="0"/>
                          <a:cs typeface="MS PGothic" charset="0"/>
                        </a:rPr>
                        <a:t>Fellowships, renewal, alumni benefits, mentoring</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Calibri" charset="0"/>
                        <a:ea typeface="MS PGothic" charset="0"/>
                        <a:cs typeface="MS PGothic" charset="0"/>
                      </a:endParaRPr>
                    </a:p>
                  </a:txBody>
                  <a:tcPr marL="97877" marR="97877" marT="48936" marB="48936" horzOverflow="overflow">
                    <a:lnL>
                      <a:noFill/>
                    </a:lnL>
                    <a:lnR>
                      <a:noFill/>
                    </a:lnR>
                    <a:lnT>
                      <a:noFill/>
                    </a:lnT>
                    <a:lnB>
                      <a:noFill/>
                    </a:lnB>
                    <a:lnTlToBr>
                      <a:noFill/>
                    </a:lnTlToBr>
                    <a:lnBlToTr>
                      <a:noFill/>
                    </a:lnBlToTr>
                    <a:solidFill>
                      <a:srgbClr val="A0AB3A">
                        <a:alpha val="9804"/>
                      </a:srgb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8872936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2C83A2-2A27-1C4A-B341-BED43EEE55D1}"/>
              </a:ext>
            </a:extLst>
          </p:cNvPr>
          <p:cNvPicPr>
            <a:picLocks noChangeAspect="1"/>
          </p:cNvPicPr>
          <p:nvPr/>
        </p:nvPicPr>
        <p:blipFill>
          <a:blip r:embed="rId3">
            <a:alphaModFix amt="20000"/>
          </a:blip>
          <a:stretch>
            <a:fillRect/>
          </a:stretch>
        </p:blipFill>
        <p:spPr>
          <a:xfrm>
            <a:off x="9294829" y="0"/>
            <a:ext cx="2897171" cy="6858000"/>
          </a:xfrm>
          <a:prstGeom prst="rect">
            <a:avLst/>
          </a:prstGeom>
        </p:spPr>
      </p:pic>
      <p:pic>
        <p:nvPicPr>
          <p:cNvPr id="20" name="Picture 19">
            <a:extLst>
              <a:ext uri="{FF2B5EF4-FFF2-40B4-BE49-F238E27FC236}">
                <a16:creationId xmlns:a16="http://schemas.microsoft.com/office/drawing/2014/main" id="{F525567A-C095-8E4E-AC5A-699F06D6790F}"/>
              </a:ext>
            </a:extLst>
          </p:cNvPr>
          <p:cNvPicPr>
            <a:picLocks noChangeAspect="1"/>
          </p:cNvPicPr>
          <p:nvPr/>
        </p:nvPicPr>
        <p:blipFill>
          <a:blip r:embed="rId4"/>
          <a:stretch>
            <a:fillRect/>
          </a:stretch>
        </p:blipFill>
        <p:spPr>
          <a:xfrm>
            <a:off x="10320759" y="6024735"/>
            <a:ext cx="1415970" cy="629889"/>
          </a:xfrm>
          <a:prstGeom prst="rect">
            <a:avLst/>
          </a:prstGeom>
        </p:spPr>
      </p:pic>
      <p:sp>
        <p:nvSpPr>
          <p:cNvPr id="21" name="Title 3">
            <a:extLst>
              <a:ext uri="{FF2B5EF4-FFF2-40B4-BE49-F238E27FC236}">
                <a16:creationId xmlns:a16="http://schemas.microsoft.com/office/drawing/2014/main" id="{F5E7A515-DDD8-5243-875E-C14DAD163B27}"/>
              </a:ext>
            </a:extLst>
          </p:cNvPr>
          <p:cNvSpPr>
            <a:spLocks noGrp="1"/>
          </p:cNvSpPr>
          <p:nvPr>
            <p:ph type="title"/>
          </p:nvPr>
        </p:nvSpPr>
        <p:spPr>
          <a:xfrm>
            <a:off x="838200" y="514419"/>
            <a:ext cx="10515600" cy="1099778"/>
          </a:xfrm>
        </p:spPr>
        <p:txBody>
          <a:bodyPr anchor="t">
            <a:normAutofit/>
          </a:bodyPr>
          <a:lstStyle/>
          <a:p>
            <a:r>
              <a:rPr lang="en-US" sz="2800" b="1" dirty="0">
                <a:latin typeface="Myriad Pro"/>
              </a:rPr>
              <a:t>What postdocs asked for</a:t>
            </a:r>
            <a:endParaRPr lang="en-US" sz="2800" dirty="0"/>
          </a:p>
        </p:txBody>
      </p:sp>
      <p:sp>
        <p:nvSpPr>
          <p:cNvPr id="2" name="TextBox 1">
            <a:extLst>
              <a:ext uri="{FF2B5EF4-FFF2-40B4-BE49-F238E27FC236}">
                <a16:creationId xmlns:a16="http://schemas.microsoft.com/office/drawing/2014/main" id="{34DDF022-8B23-9F4A-BC5D-FE4B97979BFC}"/>
              </a:ext>
            </a:extLst>
          </p:cNvPr>
          <p:cNvSpPr txBox="1"/>
          <p:nvPr/>
        </p:nvSpPr>
        <p:spPr>
          <a:xfrm>
            <a:off x="2366682" y="2545976"/>
            <a:ext cx="184731" cy="369332"/>
          </a:xfrm>
          <a:prstGeom prst="rect">
            <a:avLst/>
          </a:prstGeom>
          <a:noFill/>
        </p:spPr>
        <p:txBody>
          <a:bodyPr wrap="none" rtlCol="0">
            <a:spAutoFit/>
          </a:bodyPr>
          <a:lstStyle/>
          <a:p>
            <a:endParaRPr lang="en-US" dirty="0"/>
          </a:p>
        </p:txBody>
      </p:sp>
      <p:graphicFrame>
        <p:nvGraphicFramePr>
          <p:cNvPr id="8" name="Table 7">
            <a:extLst>
              <a:ext uri="{FF2B5EF4-FFF2-40B4-BE49-F238E27FC236}">
                <a16:creationId xmlns:a16="http://schemas.microsoft.com/office/drawing/2014/main" id="{BD9DA90F-69C6-CB40-8E3F-3AE93AD89FC7}"/>
              </a:ext>
            </a:extLst>
          </p:cNvPr>
          <p:cNvGraphicFramePr>
            <a:graphicFrameLocks noGrp="1"/>
          </p:cNvGraphicFramePr>
          <p:nvPr>
            <p:extLst>
              <p:ext uri="{D42A27DB-BD31-4B8C-83A1-F6EECF244321}">
                <p14:modId xmlns:p14="http://schemas.microsoft.com/office/powerpoint/2010/main" val="3051482625"/>
              </p:ext>
            </p:extLst>
          </p:nvPr>
        </p:nvGraphicFramePr>
        <p:xfrm>
          <a:off x="878531" y="1862802"/>
          <a:ext cx="8864523" cy="4035974"/>
        </p:xfrm>
        <a:graphic>
          <a:graphicData uri="http://schemas.openxmlformats.org/drawingml/2006/table">
            <a:tbl>
              <a:tblPr firstRow="1" bandRow="1">
                <a:tableStyleId>{2D5ABB26-0587-4C30-8999-92F81FD0307C}</a:tableStyleId>
              </a:tblPr>
              <a:tblGrid>
                <a:gridCol w="2315373">
                  <a:extLst>
                    <a:ext uri="{9D8B030D-6E8A-4147-A177-3AD203B41FA5}">
                      <a16:colId xmlns:a16="http://schemas.microsoft.com/office/drawing/2014/main" val="20000"/>
                    </a:ext>
                  </a:extLst>
                </a:gridCol>
                <a:gridCol w="2193647">
                  <a:extLst>
                    <a:ext uri="{9D8B030D-6E8A-4147-A177-3AD203B41FA5}">
                      <a16:colId xmlns:a16="http://schemas.microsoft.com/office/drawing/2014/main" val="20001"/>
                    </a:ext>
                  </a:extLst>
                </a:gridCol>
                <a:gridCol w="2161856">
                  <a:extLst>
                    <a:ext uri="{9D8B030D-6E8A-4147-A177-3AD203B41FA5}">
                      <a16:colId xmlns:a16="http://schemas.microsoft.com/office/drawing/2014/main" val="20002"/>
                    </a:ext>
                  </a:extLst>
                </a:gridCol>
                <a:gridCol w="2193647">
                  <a:extLst>
                    <a:ext uri="{9D8B030D-6E8A-4147-A177-3AD203B41FA5}">
                      <a16:colId xmlns:a16="http://schemas.microsoft.com/office/drawing/2014/main" val="20003"/>
                    </a:ext>
                  </a:extLst>
                </a:gridCol>
              </a:tblGrid>
              <a:tr h="641093">
                <a:tc rowSpan="2">
                  <a:txBody>
                    <a:bodyPr/>
                    <a:lstStyle/>
                    <a:p>
                      <a:pPr algn="ctr"/>
                      <a:r>
                        <a:rPr lang="en-GB" sz="1400" b="0" i="0" dirty="0">
                          <a:solidFill>
                            <a:schemeClr val="tx1"/>
                          </a:solidFill>
                          <a:latin typeface="Myriad Pro" panose="020B0503030403020204" pitchFamily="34" charset="0"/>
                        </a:rPr>
                        <a:t>1. Research Excellence and Recognition</a:t>
                      </a:r>
                    </a:p>
                  </a:txBody>
                  <a:tcPr marL="67850" marR="67850" marT="33925" marB="339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0AB3A">
                        <a:alpha val="89804"/>
                      </a:srgbClr>
                    </a:solidFill>
                  </a:tcPr>
                </a:tc>
                <a:tc rowSpan="2">
                  <a:txBody>
                    <a:bodyPr/>
                    <a:lstStyle/>
                    <a:p>
                      <a:pPr algn="ctr"/>
                      <a:r>
                        <a:rPr lang="en-GB" sz="1400" b="0" i="0" dirty="0">
                          <a:solidFill>
                            <a:schemeClr val="tx1"/>
                          </a:solidFill>
                          <a:latin typeface="Myriad Pro" panose="020B0503030403020204" pitchFamily="34" charset="0"/>
                        </a:rPr>
                        <a:t>2. Strategic Career Plan &amp; Progression</a:t>
                      </a:r>
                    </a:p>
                  </a:txBody>
                  <a:tcPr marL="67850" marR="67850" marT="33925" marB="339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0AB3A">
                        <a:alpha val="29804"/>
                      </a:srgbClr>
                    </a:solidFill>
                  </a:tcPr>
                </a:tc>
                <a:tc>
                  <a:txBody>
                    <a:bodyPr/>
                    <a:lstStyle/>
                    <a:p>
                      <a:pPr algn="ctr"/>
                      <a:r>
                        <a:rPr lang="en-GB" sz="1400" b="0" i="0" dirty="0">
                          <a:solidFill>
                            <a:schemeClr val="tx1"/>
                          </a:solidFill>
                          <a:latin typeface="Myriad Pro" panose="020B0503030403020204" pitchFamily="34" charset="0"/>
                        </a:rPr>
                        <a:t>3. Leadership Opportunities</a:t>
                      </a:r>
                    </a:p>
                  </a:txBody>
                  <a:tcPr marL="67850" marR="67850" marT="33925" marB="339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0AB3A">
                        <a:alpha val="9804"/>
                      </a:srgbClr>
                    </a:solidFill>
                  </a:tcPr>
                </a:tc>
                <a:tc rowSpan="2">
                  <a:txBody>
                    <a:bodyPr/>
                    <a:lstStyle/>
                    <a:p>
                      <a:pPr algn="ctr"/>
                      <a:r>
                        <a:rPr lang="en-GB" sz="1400" b="0" i="0" dirty="0">
                          <a:solidFill>
                            <a:schemeClr val="tx1"/>
                          </a:solidFill>
                          <a:latin typeface="Myriad Pro" panose="020B0503030403020204" pitchFamily="34" charset="0"/>
                        </a:rPr>
                        <a:t>5. Representation at Dept. &amp; University</a:t>
                      </a:r>
                    </a:p>
                  </a:txBody>
                  <a:tcPr marL="67850" marR="67850" marT="33925" marB="339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0AB3A">
                        <a:alpha val="69804"/>
                      </a:srgbClr>
                    </a:solidFill>
                  </a:tcPr>
                </a:tc>
                <a:extLst>
                  <a:ext uri="{0D108BD9-81ED-4DB2-BD59-A6C34878D82A}">
                    <a16:rowId xmlns:a16="http://schemas.microsoft.com/office/drawing/2014/main" val="10000"/>
                  </a:ext>
                </a:extLst>
              </a:tr>
              <a:tr h="641093">
                <a:tc vMerge="1">
                  <a:txBody>
                    <a:bodyPr/>
                    <a:lstStyle/>
                    <a:p>
                      <a:endParaRPr lang="en-GB"/>
                    </a:p>
                  </a:txBody>
                  <a:tcPr/>
                </a:tc>
                <a:tc vMerge="1">
                  <a:txBody>
                    <a:bodyPr/>
                    <a:lstStyle/>
                    <a:p>
                      <a:endParaRPr lang="en-GB"/>
                    </a:p>
                  </a:txBody>
                  <a:tcPr/>
                </a:tc>
                <a:tc>
                  <a:txBody>
                    <a:bodyPr/>
                    <a:lstStyle/>
                    <a:p>
                      <a:pPr algn="ctr"/>
                      <a:r>
                        <a:rPr lang="en-GB" sz="1400" b="0" i="0" dirty="0">
                          <a:solidFill>
                            <a:schemeClr val="tx1"/>
                          </a:solidFill>
                          <a:latin typeface="Myriad Pro" panose="020B0503030403020204" pitchFamily="34" charset="0"/>
                        </a:rPr>
                        <a:t>4. Teaching Opportunities</a:t>
                      </a:r>
                    </a:p>
                  </a:txBody>
                  <a:tcPr marL="67850" marR="67850" marT="33925" marB="339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0AB3A">
                        <a:alpha val="9804"/>
                      </a:srgbClr>
                    </a:solidFill>
                  </a:tcPr>
                </a:tc>
                <a:tc vMerge="1">
                  <a:txBody>
                    <a:bodyPr/>
                    <a:lstStyle/>
                    <a:p>
                      <a:endParaRPr lang="en-GB"/>
                    </a:p>
                  </a:txBody>
                  <a:tcPr/>
                </a:tc>
                <a:extLst>
                  <a:ext uri="{0D108BD9-81ED-4DB2-BD59-A6C34878D82A}">
                    <a16:rowId xmlns:a16="http://schemas.microsoft.com/office/drawing/2014/main" val="10001"/>
                  </a:ext>
                </a:extLst>
              </a:tr>
              <a:tr h="119476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i="0" dirty="0">
                          <a:solidFill>
                            <a:schemeClr val="tx1"/>
                          </a:solidFill>
                          <a:latin typeface="Myriad Pro" panose="020B0503030403020204" pitchFamily="34" charset="0"/>
                        </a:rPr>
                        <a:t>6. Appropriate &amp; Timely Mentoring</a:t>
                      </a:r>
                    </a:p>
                    <a:p>
                      <a:pPr algn="ctr"/>
                      <a:endParaRPr lang="en-GB" sz="1400" b="0" i="0" dirty="0">
                        <a:solidFill>
                          <a:schemeClr val="tx1"/>
                        </a:solidFill>
                        <a:latin typeface="Myriad Pro" panose="020B0503030403020204" pitchFamily="34" charset="0"/>
                      </a:endParaRPr>
                    </a:p>
                  </a:txBody>
                  <a:tcPr marL="67850" marR="67850" marT="33925" marB="339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0AB3A">
                        <a:alpha val="69804"/>
                      </a:srgbClr>
                    </a:solidFill>
                  </a:tcPr>
                </a:tc>
                <a:tc>
                  <a:txBody>
                    <a:bodyPr/>
                    <a:lstStyle/>
                    <a:p>
                      <a:pPr algn="ctr"/>
                      <a:r>
                        <a:rPr lang="en-GB" sz="1400" b="0" i="0" dirty="0">
                          <a:solidFill>
                            <a:schemeClr val="tx1"/>
                          </a:solidFill>
                          <a:latin typeface="Myriad Pro" panose="020B0503030403020204" pitchFamily="34" charset="0"/>
                        </a:rPr>
                        <a:t>7. Meaningful Professional Review</a:t>
                      </a:r>
                    </a:p>
                  </a:txBody>
                  <a:tcPr marL="67850" marR="67850" marT="33925" marB="339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0AB3A">
                        <a:alpha val="9804"/>
                      </a:srgbClr>
                    </a:solidFill>
                  </a:tcPr>
                </a:tc>
                <a:tc>
                  <a:txBody>
                    <a:bodyPr/>
                    <a:lstStyle/>
                    <a:p>
                      <a:pPr algn="ctr"/>
                      <a:r>
                        <a:rPr lang="en-GB" sz="1400" b="0" i="0" dirty="0">
                          <a:solidFill>
                            <a:schemeClr val="tx1"/>
                          </a:solidFill>
                          <a:latin typeface="Myriad Pro" panose="020B0503030403020204" pitchFamily="34" charset="0"/>
                        </a:rPr>
                        <a:t>8. Personal and Professional  Development</a:t>
                      </a:r>
                    </a:p>
                  </a:txBody>
                  <a:tcPr marL="67850" marR="67850" marT="33925" marB="339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0AB3A">
                        <a:alpha val="89804"/>
                      </a:srgbClr>
                    </a:solidFill>
                  </a:tcPr>
                </a:tc>
                <a:tc>
                  <a:txBody>
                    <a:bodyPr/>
                    <a:lstStyle/>
                    <a:p>
                      <a:pPr algn="ctr"/>
                      <a:r>
                        <a:rPr lang="en-GB" sz="1400" b="0" i="0" dirty="0">
                          <a:solidFill>
                            <a:schemeClr val="tx1"/>
                          </a:solidFill>
                          <a:latin typeface="Myriad Pro" panose="020B0503030403020204" pitchFamily="34" charset="0"/>
                        </a:rPr>
                        <a:t>9. Moving to Careers Outside Academia</a:t>
                      </a:r>
                    </a:p>
                  </a:txBody>
                  <a:tcPr marL="67850" marR="67850" marT="33925" marB="339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0AB3A">
                        <a:alpha val="9804"/>
                      </a:srgbClr>
                    </a:solidFill>
                  </a:tcPr>
                </a:tc>
                <a:extLst>
                  <a:ext uri="{0D108BD9-81ED-4DB2-BD59-A6C34878D82A}">
                    <a16:rowId xmlns:a16="http://schemas.microsoft.com/office/drawing/2014/main" val="10002"/>
                  </a:ext>
                </a:extLst>
              </a:tr>
              <a:tr h="1194765">
                <a:tc>
                  <a:txBody>
                    <a:bodyPr/>
                    <a:lstStyle/>
                    <a:p>
                      <a:pPr algn="ctr"/>
                      <a:r>
                        <a:rPr lang="en-GB" sz="1400" b="0" i="0" dirty="0">
                          <a:solidFill>
                            <a:schemeClr val="tx1"/>
                          </a:solidFill>
                          <a:latin typeface="Myriad Pro" panose="020B0503030403020204" pitchFamily="34" charset="0"/>
                        </a:rPr>
                        <a:t>10. Networking (Professionally &amp; Socially)</a:t>
                      </a:r>
                    </a:p>
                  </a:txBody>
                  <a:tcPr marL="67850" marR="67850" marT="33925" marB="339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0AB3A">
                        <a:alpha val="9804"/>
                      </a:srgbClr>
                    </a:solidFill>
                  </a:tcPr>
                </a:tc>
                <a:tc>
                  <a:txBody>
                    <a:bodyPr/>
                    <a:lstStyle/>
                    <a:p>
                      <a:pPr algn="ctr"/>
                      <a:r>
                        <a:rPr lang="en-GB" sz="1400" b="0" i="0" dirty="0">
                          <a:solidFill>
                            <a:schemeClr val="tx1"/>
                          </a:solidFill>
                          <a:latin typeface="Myriad Pro" panose="020B0503030403020204" pitchFamily="34" charset="0"/>
                        </a:rPr>
                        <a:t>11. Timely Induction &amp; Welcome in Cambridge </a:t>
                      </a:r>
                    </a:p>
                  </a:txBody>
                  <a:tcPr marL="67850" marR="67850" marT="33925" marB="339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0AB3A">
                        <a:alpha val="29804"/>
                      </a:srgbClr>
                    </a:solidFill>
                  </a:tcPr>
                </a:tc>
                <a:tc>
                  <a:txBody>
                    <a:bodyPr/>
                    <a:lstStyle/>
                    <a:p>
                      <a:pPr algn="ctr"/>
                      <a:r>
                        <a:rPr lang="en-GB" sz="1400" b="0" i="0" dirty="0">
                          <a:solidFill>
                            <a:schemeClr val="tx1"/>
                          </a:solidFill>
                          <a:latin typeface="Myriad Pro" panose="020B0503030403020204" pitchFamily="34" charset="0"/>
                        </a:rPr>
                        <a:t>12. Alumni Benefits on leaving Cambridge </a:t>
                      </a:r>
                    </a:p>
                  </a:txBody>
                  <a:tcPr marL="67850" marR="67850" marT="33925" marB="339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0AB3A">
                        <a:alpha val="9804"/>
                      </a:srgbClr>
                    </a:solidFill>
                  </a:tcPr>
                </a:tc>
                <a:tc>
                  <a:txBody>
                    <a:bodyPr/>
                    <a:lstStyle/>
                    <a:p>
                      <a:pPr algn="ctr"/>
                      <a:r>
                        <a:rPr lang="en-GB" sz="1400" b="0" i="0" dirty="0">
                          <a:solidFill>
                            <a:schemeClr val="tx1"/>
                          </a:solidFill>
                          <a:latin typeface="Myriad Pro" panose="020B0503030403020204" pitchFamily="34" charset="0"/>
                        </a:rPr>
                        <a:t>13. College Affiliations</a:t>
                      </a:r>
                    </a:p>
                  </a:txBody>
                  <a:tcPr marL="67850" marR="67850" marT="33925" marB="339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0AB3A">
                        <a:alpha val="29804"/>
                      </a:srgbClr>
                    </a:solidFill>
                  </a:tcPr>
                </a:tc>
                <a:extLst>
                  <a:ext uri="{0D108BD9-81ED-4DB2-BD59-A6C34878D82A}">
                    <a16:rowId xmlns:a16="http://schemas.microsoft.com/office/drawing/2014/main" val="10003"/>
                  </a:ext>
                </a:extLst>
              </a:tr>
              <a:tr h="364258">
                <a:tc gridSpan="4">
                  <a:txBody>
                    <a:bodyPr/>
                    <a:lstStyle/>
                    <a:p>
                      <a:pPr algn="ctr"/>
                      <a:r>
                        <a:rPr lang="en-GB" sz="1400" b="0" i="0" dirty="0">
                          <a:solidFill>
                            <a:schemeClr val="tx1"/>
                          </a:solidFill>
                          <a:latin typeface="Myriad Pro" panose="020B0503030403020204" pitchFamily="34" charset="0"/>
                        </a:rPr>
                        <a:t>14. Wellbeing and Family Support</a:t>
                      </a:r>
                    </a:p>
                  </a:txBody>
                  <a:tcPr marL="67850" marR="67850" marT="33925" marB="339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0AB3A">
                        <a:alpha val="89804"/>
                      </a:srgbClr>
                    </a:solidFill>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3493464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2C83A2-2A27-1C4A-B341-BED43EEE55D1}"/>
              </a:ext>
            </a:extLst>
          </p:cNvPr>
          <p:cNvPicPr>
            <a:picLocks noChangeAspect="1"/>
          </p:cNvPicPr>
          <p:nvPr/>
        </p:nvPicPr>
        <p:blipFill>
          <a:blip r:embed="rId3">
            <a:alphaModFix amt="20000"/>
          </a:blip>
          <a:stretch>
            <a:fillRect/>
          </a:stretch>
        </p:blipFill>
        <p:spPr>
          <a:xfrm>
            <a:off x="9294829" y="0"/>
            <a:ext cx="2897171" cy="6858000"/>
          </a:xfrm>
          <a:prstGeom prst="rect">
            <a:avLst/>
          </a:prstGeom>
        </p:spPr>
      </p:pic>
      <p:pic>
        <p:nvPicPr>
          <p:cNvPr id="20" name="Picture 19">
            <a:extLst>
              <a:ext uri="{FF2B5EF4-FFF2-40B4-BE49-F238E27FC236}">
                <a16:creationId xmlns:a16="http://schemas.microsoft.com/office/drawing/2014/main" id="{F525567A-C095-8E4E-AC5A-699F06D6790F}"/>
              </a:ext>
            </a:extLst>
          </p:cNvPr>
          <p:cNvPicPr>
            <a:picLocks noChangeAspect="1"/>
          </p:cNvPicPr>
          <p:nvPr/>
        </p:nvPicPr>
        <p:blipFill>
          <a:blip r:embed="rId4"/>
          <a:stretch>
            <a:fillRect/>
          </a:stretch>
        </p:blipFill>
        <p:spPr>
          <a:xfrm>
            <a:off x="10320759" y="6024735"/>
            <a:ext cx="1415970" cy="629889"/>
          </a:xfrm>
          <a:prstGeom prst="rect">
            <a:avLst/>
          </a:prstGeom>
        </p:spPr>
      </p:pic>
      <p:sp>
        <p:nvSpPr>
          <p:cNvPr id="21" name="Title 3">
            <a:extLst>
              <a:ext uri="{FF2B5EF4-FFF2-40B4-BE49-F238E27FC236}">
                <a16:creationId xmlns:a16="http://schemas.microsoft.com/office/drawing/2014/main" id="{F5E7A515-DDD8-5243-875E-C14DAD163B27}"/>
              </a:ext>
            </a:extLst>
          </p:cNvPr>
          <p:cNvSpPr>
            <a:spLocks noGrp="1"/>
          </p:cNvSpPr>
          <p:nvPr>
            <p:ph type="title"/>
          </p:nvPr>
        </p:nvSpPr>
        <p:spPr>
          <a:xfrm>
            <a:off x="838200" y="514419"/>
            <a:ext cx="10515600" cy="1099778"/>
          </a:xfrm>
        </p:spPr>
        <p:txBody>
          <a:bodyPr anchor="t">
            <a:normAutofit/>
          </a:bodyPr>
          <a:lstStyle/>
          <a:p>
            <a:r>
              <a:rPr lang="en-US" sz="2800" b="1" dirty="0">
                <a:latin typeface="Myriad Pro"/>
                <a:cs typeface="Myriad Pro"/>
              </a:rPr>
              <a:t>Mentoring for </a:t>
            </a:r>
            <a:r>
              <a:rPr lang="en-US" sz="2800" b="1" dirty="0" smtClean="0">
                <a:latin typeface="Myriad Pro"/>
                <a:cs typeface="Myriad Pro"/>
              </a:rPr>
              <a:t>postdocs – 2020 scheme now open</a:t>
            </a:r>
            <a:endParaRPr lang="en-US" sz="2800" dirty="0"/>
          </a:p>
        </p:txBody>
      </p:sp>
      <p:sp>
        <p:nvSpPr>
          <p:cNvPr id="5" name="TextBox 4">
            <a:extLst>
              <a:ext uri="{FF2B5EF4-FFF2-40B4-BE49-F238E27FC236}">
                <a16:creationId xmlns:a16="http://schemas.microsoft.com/office/drawing/2014/main" id="{DA56ECAC-013A-C04C-8DA6-7B1750C4748F}"/>
              </a:ext>
            </a:extLst>
          </p:cNvPr>
          <p:cNvSpPr txBox="1"/>
          <p:nvPr/>
        </p:nvSpPr>
        <p:spPr>
          <a:xfrm>
            <a:off x="515372" y="1614197"/>
            <a:ext cx="8173156" cy="4870564"/>
          </a:xfrm>
          <a:prstGeom prst="rect">
            <a:avLst/>
          </a:prstGeom>
          <a:noFill/>
        </p:spPr>
        <p:txBody>
          <a:bodyPr wrap="square" rtlCol="0">
            <a:spAutoFit/>
          </a:bodyPr>
          <a:lstStyle/>
          <a:p>
            <a:pPr marL="285750" indent="-285750">
              <a:lnSpc>
                <a:spcPct val="125000"/>
              </a:lnSpc>
              <a:buFont typeface="Arial" charset="0"/>
              <a:buChar char="•"/>
            </a:pPr>
            <a:r>
              <a:rPr lang="en-US" dirty="0">
                <a:latin typeface="Myriad Pro" panose="020B0503030403020204" pitchFamily="34" charset="0"/>
              </a:rPr>
              <a:t>Postdocs are individually matched with an academic working in a related but different research area or with a mentor from outside academia</a:t>
            </a:r>
          </a:p>
          <a:p>
            <a:pPr marL="742950" lvl="1" indent="-285750">
              <a:lnSpc>
                <a:spcPct val="125000"/>
              </a:lnSpc>
              <a:buFont typeface="Arial" charset="0"/>
              <a:buChar char="•"/>
            </a:pPr>
            <a:endParaRPr lang="en-US" dirty="0">
              <a:latin typeface="Myriad Pro" panose="020B0503030403020204" pitchFamily="34" charset="0"/>
            </a:endParaRPr>
          </a:p>
          <a:p>
            <a:pPr marL="285750" indent="-285750">
              <a:lnSpc>
                <a:spcPct val="125000"/>
              </a:lnSpc>
              <a:buFont typeface="Arial" charset="0"/>
              <a:buChar char="•"/>
            </a:pPr>
            <a:r>
              <a:rPr lang="en-US" dirty="0">
                <a:latin typeface="Myriad Pro" panose="020B0503030403020204" pitchFamily="34" charset="0"/>
              </a:rPr>
              <a:t>Postdocs can be mentored on a range of topics, including:</a:t>
            </a:r>
          </a:p>
          <a:p>
            <a:pPr marL="742950" lvl="1" indent="-285750">
              <a:lnSpc>
                <a:spcPct val="125000"/>
              </a:lnSpc>
              <a:buFont typeface="Arial" charset="0"/>
              <a:buChar char="•"/>
            </a:pPr>
            <a:r>
              <a:rPr lang="en-US" dirty="0">
                <a:latin typeface="Myriad Pro" panose="020B0503030403020204" pitchFamily="34" charset="0"/>
              </a:rPr>
              <a:t>career development and progression</a:t>
            </a:r>
          </a:p>
          <a:p>
            <a:pPr marL="742950" lvl="1" indent="-285750">
              <a:lnSpc>
                <a:spcPct val="125000"/>
              </a:lnSpc>
              <a:buFont typeface="Arial" charset="0"/>
              <a:buChar char="•"/>
            </a:pPr>
            <a:r>
              <a:rPr lang="en-US" dirty="0">
                <a:latin typeface="Myriad Pro" panose="020B0503030403020204" pitchFamily="34" charset="0"/>
              </a:rPr>
              <a:t>work-life balance / parenthood</a:t>
            </a:r>
          </a:p>
          <a:p>
            <a:pPr marL="742950" lvl="1" indent="-285750">
              <a:lnSpc>
                <a:spcPct val="125000"/>
              </a:lnSpc>
              <a:buFont typeface="Arial" charset="0"/>
              <a:buChar char="•"/>
            </a:pPr>
            <a:r>
              <a:rPr lang="en-US" dirty="0">
                <a:latin typeface="Myriad Pro" panose="020B0503030403020204" pitchFamily="34" charset="0"/>
              </a:rPr>
              <a:t>management / colleague / team issues</a:t>
            </a:r>
          </a:p>
          <a:p>
            <a:pPr marL="742950" lvl="1" indent="-285750">
              <a:lnSpc>
                <a:spcPct val="125000"/>
              </a:lnSpc>
              <a:buFont typeface="Arial" charset="0"/>
              <a:buChar char="•"/>
            </a:pPr>
            <a:r>
              <a:rPr lang="en-US" dirty="0">
                <a:latin typeface="Myriad Pro" panose="020B0503030403020204" pitchFamily="34" charset="0"/>
              </a:rPr>
              <a:t>self reflection / growth / confidence building</a:t>
            </a:r>
          </a:p>
          <a:p>
            <a:pPr marL="742950" lvl="1" indent="-285750">
              <a:lnSpc>
                <a:spcPct val="125000"/>
              </a:lnSpc>
              <a:buFont typeface="Arial" charset="0"/>
              <a:buChar char="•"/>
            </a:pPr>
            <a:r>
              <a:rPr lang="en-US" dirty="0">
                <a:latin typeface="Myriad Pro" panose="020B0503030403020204" pitchFamily="34" charset="0"/>
              </a:rPr>
              <a:t>goal setting</a:t>
            </a:r>
          </a:p>
          <a:p>
            <a:pPr marL="285750" indent="-285750">
              <a:lnSpc>
                <a:spcPct val="125000"/>
              </a:lnSpc>
              <a:buFont typeface="Arial" charset="0"/>
              <a:buChar char="•"/>
            </a:pPr>
            <a:endParaRPr lang="en-US" dirty="0">
              <a:latin typeface="Myriad Pro" panose="020B0503030403020204" pitchFamily="34" charset="0"/>
            </a:endParaRPr>
          </a:p>
          <a:p>
            <a:pPr marL="285750" indent="-285750">
              <a:lnSpc>
                <a:spcPct val="125000"/>
              </a:lnSpc>
              <a:buFont typeface="Arial" charset="0"/>
              <a:buChar char="•"/>
            </a:pPr>
            <a:r>
              <a:rPr lang="en-US" dirty="0">
                <a:latin typeface="Myriad Pro" panose="020B0503030403020204" pitchFamily="34" charset="0"/>
              </a:rPr>
              <a:t>As part of the </a:t>
            </a:r>
            <a:r>
              <a:rPr lang="en-US" dirty="0" err="1">
                <a:latin typeface="Myriad Pro" panose="020B0503030403020204" pitchFamily="34" charset="0"/>
              </a:rPr>
              <a:t>programme</a:t>
            </a:r>
            <a:r>
              <a:rPr lang="en-US" dirty="0">
                <a:latin typeface="Myriad Pro" panose="020B0503030403020204" pitchFamily="34" charset="0"/>
              </a:rPr>
              <a:t>, mentors and postdocs:</a:t>
            </a:r>
          </a:p>
          <a:p>
            <a:pPr marL="742950" lvl="1" indent="-285750">
              <a:lnSpc>
                <a:spcPct val="125000"/>
              </a:lnSpc>
              <a:buFont typeface="Arial" charset="0"/>
              <a:buChar char="•"/>
            </a:pPr>
            <a:r>
              <a:rPr lang="en-US" dirty="0">
                <a:latin typeface="Myriad Pro" panose="020B0503030403020204" pitchFamily="34" charset="0"/>
              </a:rPr>
              <a:t>will receive training on developmental mentoring to facilitate interactions</a:t>
            </a:r>
          </a:p>
          <a:p>
            <a:pPr marL="742950" lvl="1" indent="-285750">
              <a:lnSpc>
                <a:spcPct val="125000"/>
              </a:lnSpc>
              <a:buFont typeface="Arial" charset="0"/>
              <a:buChar char="•"/>
            </a:pPr>
            <a:r>
              <a:rPr lang="en-US" dirty="0">
                <a:latin typeface="Myriad Pro" panose="020B0503030403020204" pitchFamily="34" charset="0"/>
              </a:rPr>
              <a:t>will meet 4-6 times over a 1-year period</a:t>
            </a:r>
          </a:p>
          <a:p>
            <a:pPr marL="285750" indent="-285750">
              <a:buFont typeface="Arial" charset="0"/>
              <a:buChar char="•"/>
            </a:pPr>
            <a:endParaRPr lang="en-US" dirty="0"/>
          </a:p>
        </p:txBody>
      </p:sp>
      <p:pic>
        <p:nvPicPr>
          <p:cNvPr id="6" name="Picture 5">
            <a:extLst>
              <a:ext uri="{FF2B5EF4-FFF2-40B4-BE49-F238E27FC236}">
                <a16:creationId xmlns:a16="http://schemas.microsoft.com/office/drawing/2014/main" id="{D2EB88B5-67C9-114C-809B-997450DB88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20864" y="2312056"/>
            <a:ext cx="1909544" cy="2864316"/>
          </a:xfrm>
          <a:prstGeom prst="rect">
            <a:avLst/>
          </a:prstGeom>
        </p:spPr>
      </p:pic>
    </p:spTree>
    <p:extLst>
      <p:ext uri="{BB962C8B-B14F-4D97-AF65-F5344CB8AC3E}">
        <p14:creationId xmlns:p14="http://schemas.microsoft.com/office/powerpoint/2010/main" val="1023547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2C83A2-2A27-1C4A-B341-BED43EEE55D1}"/>
              </a:ext>
            </a:extLst>
          </p:cNvPr>
          <p:cNvPicPr>
            <a:picLocks noChangeAspect="1"/>
          </p:cNvPicPr>
          <p:nvPr/>
        </p:nvPicPr>
        <p:blipFill>
          <a:blip r:embed="rId2">
            <a:alphaModFix amt="20000"/>
          </a:blip>
          <a:stretch>
            <a:fillRect/>
          </a:stretch>
        </p:blipFill>
        <p:spPr>
          <a:xfrm>
            <a:off x="9294829" y="0"/>
            <a:ext cx="2897171" cy="6858000"/>
          </a:xfrm>
          <a:prstGeom prst="rect">
            <a:avLst/>
          </a:prstGeom>
        </p:spPr>
      </p:pic>
      <p:pic>
        <p:nvPicPr>
          <p:cNvPr id="20" name="Picture 19">
            <a:extLst>
              <a:ext uri="{FF2B5EF4-FFF2-40B4-BE49-F238E27FC236}">
                <a16:creationId xmlns:a16="http://schemas.microsoft.com/office/drawing/2014/main" id="{F525567A-C095-8E4E-AC5A-699F06D6790F}"/>
              </a:ext>
            </a:extLst>
          </p:cNvPr>
          <p:cNvPicPr>
            <a:picLocks noChangeAspect="1"/>
          </p:cNvPicPr>
          <p:nvPr/>
        </p:nvPicPr>
        <p:blipFill>
          <a:blip r:embed="rId3"/>
          <a:stretch>
            <a:fillRect/>
          </a:stretch>
        </p:blipFill>
        <p:spPr>
          <a:xfrm>
            <a:off x="10320759" y="6024735"/>
            <a:ext cx="1415970" cy="629889"/>
          </a:xfrm>
          <a:prstGeom prst="rect">
            <a:avLst/>
          </a:prstGeom>
        </p:spPr>
      </p:pic>
      <p:sp>
        <p:nvSpPr>
          <p:cNvPr id="21" name="Title 3">
            <a:extLst>
              <a:ext uri="{FF2B5EF4-FFF2-40B4-BE49-F238E27FC236}">
                <a16:creationId xmlns:a16="http://schemas.microsoft.com/office/drawing/2014/main" id="{F5E7A515-DDD8-5243-875E-C14DAD163B27}"/>
              </a:ext>
            </a:extLst>
          </p:cNvPr>
          <p:cNvSpPr>
            <a:spLocks noGrp="1"/>
          </p:cNvSpPr>
          <p:nvPr>
            <p:ph type="title"/>
          </p:nvPr>
        </p:nvSpPr>
        <p:spPr>
          <a:xfrm>
            <a:off x="838200" y="514419"/>
            <a:ext cx="10515600" cy="1099778"/>
          </a:xfrm>
        </p:spPr>
        <p:txBody>
          <a:bodyPr anchor="t">
            <a:normAutofit/>
          </a:bodyPr>
          <a:lstStyle/>
          <a:p>
            <a:r>
              <a:rPr lang="en-US" sz="2800" b="1" dirty="0">
                <a:latin typeface="Myriad Pro"/>
                <a:cs typeface="Myriad Pro"/>
              </a:rPr>
              <a:t>College affiliations</a:t>
            </a:r>
            <a:endParaRPr lang="en-US" sz="2800" dirty="0"/>
          </a:p>
        </p:txBody>
      </p:sp>
      <p:sp>
        <p:nvSpPr>
          <p:cNvPr id="5" name="TextBox 4">
            <a:extLst>
              <a:ext uri="{FF2B5EF4-FFF2-40B4-BE49-F238E27FC236}">
                <a16:creationId xmlns:a16="http://schemas.microsoft.com/office/drawing/2014/main" id="{DD937382-2999-EF44-9AB7-7DCCC0D7C61A}"/>
              </a:ext>
            </a:extLst>
          </p:cNvPr>
          <p:cNvSpPr txBox="1"/>
          <p:nvPr/>
        </p:nvSpPr>
        <p:spPr>
          <a:xfrm>
            <a:off x="838200" y="1614197"/>
            <a:ext cx="9108233" cy="4247317"/>
          </a:xfrm>
          <a:prstGeom prst="rect">
            <a:avLst/>
          </a:prstGeom>
          <a:noFill/>
        </p:spPr>
        <p:txBody>
          <a:bodyPr wrap="square" rtlCol="0">
            <a:spAutoFit/>
          </a:bodyPr>
          <a:lstStyle/>
          <a:p>
            <a:r>
              <a:rPr lang="en-GB" dirty="0">
                <a:latin typeface="Myriad Pro" panose="020B0503030403020204" pitchFamily="34" charset="0"/>
              </a:rPr>
              <a:t>A formal College attachment allows postdocs to carry on with their day-to-day research whilst enjoying the facilities, benefits, teaching opportunities and interdisciplinary contacts that a College could offer.</a:t>
            </a:r>
          </a:p>
          <a:p>
            <a:endParaRPr lang="en-GB" dirty="0">
              <a:latin typeface="Myriad Pro" panose="020B0503030403020204" pitchFamily="34" charset="0"/>
            </a:endParaRPr>
          </a:p>
          <a:p>
            <a:r>
              <a:rPr lang="en-GB" dirty="0">
                <a:latin typeface="Myriad Pro" panose="020B0503030403020204" pitchFamily="34" charset="0"/>
              </a:rPr>
              <a:t>In 2015 the OPdA launched a project to expand College affiliations across the University.</a:t>
            </a:r>
          </a:p>
          <a:p>
            <a:endParaRPr lang="en-GB" dirty="0">
              <a:latin typeface="Myriad Pro" panose="020B0503030403020204" pitchFamily="34" charset="0"/>
            </a:endParaRPr>
          </a:p>
          <a:p>
            <a:endParaRPr lang="en-GB" dirty="0">
              <a:latin typeface="Myriad Pro" panose="020B0503030403020204" pitchFamily="34" charset="0"/>
            </a:endParaRPr>
          </a:p>
          <a:p>
            <a:pPr marL="285750" indent="-285750">
              <a:buFont typeface="Arial" panose="020B0604020202020204" pitchFamily="34" charset="0"/>
              <a:buChar char="•"/>
            </a:pPr>
            <a:r>
              <a:rPr lang="en-GB" dirty="0">
                <a:latin typeface="Myriad Pro" panose="020B0503030403020204" pitchFamily="34" charset="0"/>
              </a:rPr>
              <a:t>Affiliation opportunities have expanded </a:t>
            </a:r>
            <a:r>
              <a:rPr lang="en-GB" b="1" dirty="0">
                <a:solidFill>
                  <a:srgbClr val="A0AB3A"/>
                </a:solidFill>
                <a:latin typeface="Myriad Pro Semibold" panose="020B0503030403020204" pitchFamily="34" charset="0"/>
              </a:rPr>
              <a:t>33% since 2016 </a:t>
            </a:r>
            <a:r>
              <a:rPr lang="en-GB" dirty="0">
                <a:latin typeface="Myriad Pro" panose="020B0503030403020204" pitchFamily="34" charset="0"/>
              </a:rPr>
              <a:t>with </a:t>
            </a:r>
            <a:r>
              <a:rPr lang="en-GB" b="1" dirty="0">
                <a:solidFill>
                  <a:srgbClr val="A0AB3A"/>
                </a:solidFill>
                <a:latin typeface="Myriad Pro Semibold" panose="020B0503030403020204" pitchFamily="34" charset="0"/>
              </a:rPr>
              <a:t>more than 25% </a:t>
            </a:r>
            <a:r>
              <a:rPr lang="en-GB" dirty="0">
                <a:latin typeface="Myriad Pro" panose="020B0503030403020204" pitchFamily="34" charset="0"/>
              </a:rPr>
              <a:t>of the overall postdoc community now holding affiliations</a:t>
            </a:r>
          </a:p>
          <a:p>
            <a:pPr marL="285750" indent="-285750">
              <a:buFont typeface="Arial" panose="020B0604020202020204" pitchFamily="34" charset="0"/>
              <a:buChar char="•"/>
            </a:pPr>
            <a:endParaRPr lang="en-GB" dirty="0">
              <a:latin typeface="Myriad Pro" panose="020B0503030403020204" pitchFamily="34" charset="0"/>
            </a:endParaRPr>
          </a:p>
          <a:p>
            <a:pPr marL="285750" indent="-285750">
              <a:buFont typeface="Arial" panose="020B0604020202020204" pitchFamily="34" charset="0"/>
              <a:buChar char="•"/>
            </a:pPr>
            <a:r>
              <a:rPr lang="en-GB" dirty="0">
                <a:latin typeface="Myriad Pro" panose="020B0503030403020204" pitchFamily="34" charset="0"/>
              </a:rPr>
              <a:t>Approximately </a:t>
            </a:r>
            <a:r>
              <a:rPr lang="en-GB" b="1" dirty="0">
                <a:solidFill>
                  <a:srgbClr val="A0AB3A"/>
                </a:solidFill>
                <a:latin typeface="Myriad Pro Semibold" panose="020B0503030403020204" pitchFamily="34" charset="0"/>
              </a:rPr>
              <a:t>900 postdocs</a:t>
            </a:r>
            <a:r>
              <a:rPr lang="en-GB" dirty="0">
                <a:latin typeface="Myriad Pro" panose="020B0503030403020204" pitchFamily="34" charset="0"/>
              </a:rPr>
              <a:t> are currently affiliated, with around </a:t>
            </a:r>
            <a:r>
              <a:rPr lang="en-GB" b="1" dirty="0">
                <a:solidFill>
                  <a:srgbClr val="A0AB3A"/>
                </a:solidFill>
                <a:latin typeface="Myriad Pro Semibold" panose="020B0503030403020204" pitchFamily="34" charset="0"/>
              </a:rPr>
              <a:t>700</a:t>
            </a:r>
            <a:r>
              <a:rPr lang="en-GB" dirty="0">
                <a:latin typeface="Myriad Pro" panose="020B0503030403020204" pitchFamily="34" charset="0"/>
              </a:rPr>
              <a:t> being non-stipendiary and typically tenured for one to three years</a:t>
            </a:r>
          </a:p>
          <a:p>
            <a:pPr marL="285750" indent="-285750">
              <a:buFont typeface="Arial" panose="020B0604020202020204" pitchFamily="34" charset="0"/>
              <a:buChar char="•"/>
            </a:pPr>
            <a:endParaRPr lang="en-GB" dirty="0">
              <a:latin typeface="Myriad Pro" panose="020B0503030403020204" pitchFamily="34" charset="0"/>
            </a:endParaRPr>
          </a:p>
          <a:p>
            <a:pPr marL="285750" indent="-285750">
              <a:buFont typeface="Arial" panose="020B0604020202020204" pitchFamily="34" charset="0"/>
              <a:buChar char="•"/>
            </a:pPr>
            <a:r>
              <a:rPr lang="en-GB" dirty="0">
                <a:latin typeface="Myriad Pro" panose="020B0503030403020204" pitchFamily="34" charset="0"/>
              </a:rPr>
              <a:t>Currently </a:t>
            </a:r>
            <a:r>
              <a:rPr lang="en-GB" b="1" dirty="0">
                <a:solidFill>
                  <a:srgbClr val="A0AB3A"/>
                </a:solidFill>
                <a:latin typeface="Myriad Pro Semibold" panose="020B0503030403020204" pitchFamily="34" charset="0"/>
              </a:rPr>
              <a:t>22 Colleges </a:t>
            </a:r>
            <a:r>
              <a:rPr lang="en-GB" dirty="0">
                <a:latin typeface="Myriad Pro" panose="020B0503030403020204" pitchFamily="34" charset="0"/>
              </a:rPr>
              <a:t>receive funding to run facilitated activities and benefit from a network of college postdoc convenors</a:t>
            </a:r>
          </a:p>
        </p:txBody>
      </p:sp>
    </p:spTree>
    <p:extLst>
      <p:ext uri="{BB962C8B-B14F-4D97-AF65-F5344CB8AC3E}">
        <p14:creationId xmlns:p14="http://schemas.microsoft.com/office/powerpoint/2010/main" val="13822908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2C83A2-2A27-1C4A-B341-BED43EEE55D1}"/>
              </a:ext>
            </a:extLst>
          </p:cNvPr>
          <p:cNvPicPr>
            <a:picLocks noChangeAspect="1"/>
          </p:cNvPicPr>
          <p:nvPr/>
        </p:nvPicPr>
        <p:blipFill>
          <a:blip r:embed="rId2">
            <a:alphaModFix amt="20000"/>
          </a:blip>
          <a:stretch>
            <a:fillRect/>
          </a:stretch>
        </p:blipFill>
        <p:spPr>
          <a:xfrm>
            <a:off x="9294829" y="0"/>
            <a:ext cx="2897171" cy="6858000"/>
          </a:xfrm>
          <a:prstGeom prst="rect">
            <a:avLst/>
          </a:prstGeom>
        </p:spPr>
      </p:pic>
      <p:pic>
        <p:nvPicPr>
          <p:cNvPr id="20" name="Picture 19">
            <a:extLst>
              <a:ext uri="{FF2B5EF4-FFF2-40B4-BE49-F238E27FC236}">
                <a16:creationId xmlns:a16="http://schemas.microsoft.com/office/drawing/2014/main" id="{F525567A-C095-8E4E-AC5A-699F06D6790F}"/>
              </a:ext>
            </a:extLst>
          </p:cNvPr>
          <p:cNvPicPr>
            <a:picLocks noChangeAspect="1"/>
          </p:cNvPicPr>
          <p:nvPr/>
        </p:nvPicPr>
        <p:blipFill>
          <a:blip r:embed="rId3"/>
          <a:stretch>
            <a:fillRect/>
          </a:stretch>
        </p:blipFill>
        <p:spPr>
          <a:xfrm>
            <a:off x="10320759" y="6024735"/>
            <a:ext cx="1415970" cy="629889"/>
          </a:xfrm>
          <a:prstGeom prst="rect">
            <a:avLst/>
          </a:prstGeom>
        </p:spPr>
      </p:pic>
      <p:sp>
        <p:nvSpPr>
          <p:cNvPr id="21" name="Title 3">
            <a:extLst>
              <a:ext uri="{FF2B5EF4-FFF2-40B4-BE49-F238E27FC236}">
                <a16:creationId xmlns:a16="http://schemas.microsoft.com/office/drawing/2014/main" id="{F5E7A515-DDD8-5243-875E-C14DAD163B27}"/>
              </a:ext>
            </a:extLst>
          </p:cNvPr>
          <p:cNvSpPr>
            <a:spLocks noGrp="1"/>
          </p:cNvSpPr>
          <p:nvPr>
            <p:ph type="title"/>
          </p:nvPr>
        </p:nvSpPr>
        <p:spPr>
          <a:xfrm>
            <a:off x="838200" y="514419"/>
            <a:ext cx="10515600" cy="1099778"/>
          </a:xfrm>
        </p:spPr>
        <p:txBody>
          <a:bodyPr anchor="t">
            <a:normAutofit/>
          </a:bodyPr>
          <a:lstStyle/>
          <a:p>
            <a:r>
              <a:rPr lang="en-US" sz="2800" b="1" dirty="0">
                <a:latin typeface="Myriad Pro"/>
              </a:rPr>
              <a:t>Keeping you informed</a:t>
            </a:r>
            <a:endParaRPr lang="en-US" sz="2800" dirty="0"/>
          </a:p>
        </p:txBody>
      </p:sp>
      <p:sp>
        <p:nvSpPr>
          <p:cNvPr id="5" name="TextBox 4">
            <a:extLst>
              <a:ext uri="{FF2B5EF4-FFF2-40B4-BE49-F238E27FC236}">
                <a16:creationId xmlns:a16="http://schemas.microsoft.com/office/drawing/2014/main" id="{8A897013-CB15-1A4F-8A45-7C7C9FE781D9}"/>
              </a:ext>
            </a:extLst>
          </p:cNvPr>
          <p:cNvSpPr txBox="1"/>
          <p:nvPr/>
        </p:nvSpPr>
        <p:spPr>
          <a:xfrm>
            <a:off x="838200" y="1614197"/>
            <a:ext cx="9482558" cy="400110"/>
          </a:xfrm>
          <a:prstGeom prst="rect">
            <a:avLst/>
          </a:prstGeom>
          <a:noFill/>
        </p:spPr>
        <p:txBody>
          <a:bodyPr wrap="square" rtlCol="0">
            <a:spAutoFit/>
          </a:bodyPr>
          <a:lstStyle/>
          <a:p>
            <a:r>
              <a:rPr lang="en-US" sz="2000" dirty="0">
                <a:latin typeface="Myriad Pro"/>
                <a:cs typeface="Myriad Pro"/>
              </a:rPr>
              <a:t>The OPdA provides a clear point of information and regular updates through:</a:t>
            </a:r>
          </a:p>
        </p:txBody>
      </p:sp>
      <p:sp>
        <p:nvSpPr>
          <p:cNvPr id="6" name="TextBox 5">
            <a:extLst>
              <a:ext uri="{FF2B5EF4-FFF2-40B4-BE49-F238E27FC236}">
                <a16:creationId xmlns:a16="http://schemas.microsoft.com/office/drawing/2014/main" id="{DF9AD87E-C389-D945-B7F0-C88DDCDA1ABE}"/>
              </a:ext>
            </a:extLst>
          </p:cNvPr>
          <p:cNvSpPr txBox="1"/>
          <p:nvPr/>
        </p:nvSpPr>
        <p:spPr>
          <a:xfrm>
            <a:off x="627808" y="4220110"/>
            <a:ext cx="2800739" cy="1200329"/>
          </a:xfrm>
          <a:prstGeom prst="rect">
            <a:avLst/>
          </a:prstGeom>
          <a:noFill/>
        </p:spPr>
        <p:txBody>
          <a:bodyPr wrap="square" rtlCol="0">
            <a:spAutoFit/>
          </a:bodyPr>
          <a:lstStyle/>
          <a:p>
            <a:pPr algn="ctr"/>
            <a:r>
              <a:rPr lang="en-US" dirty="0">
                <a:latin typeface="Myriad Pro"/>
                <a:cs typeface="Myriad Pro"/>
              </a:rPr>
              <a:t>Weekly email bulletin with upcoming events, training, funding and other opportunities</a:t>
            </a:r>
          </a:p>
        </p:txBody>
      </p:sp>
      <p:sp>
        <p:nvSpPr>
          <p:cNvPr id="8" name="TextBox 7">
            <a:extLst>
              <a:ext uri="{FF2B5EF4-FFF2-40B4-BE49-F238E27FC236}">
                <a16:creationId xmlns:a16="http://schemas.microsoft.com/office/drawing/2014/main" id="{FCF3DF23-53CB-ED4E-AE9E-535402E8ADC5}"/>
              </a:ext>
            </a:extLst>
          </p:cNvPr>
          <p:cNvSpPr txBox="1"/>
          <p:nvPr/>
        </p:nvSpPr>
        <p:spPr>
          <a:xfrm>
            <a:off x="4073914" y="4220110"/>
            <a:ext cx="2800739" cy="923330"/>
          </a:xfrm>
          <a:prstGeom prst="rect">
            <a:avLst/>
          </a:prstGeom>
          <a:noFill/>
        </p:spPr>
        <p:txBody>
          <a:bodyPr wrap="square" rtlCol="0">
            <a:spAutoFit/>
          </a:bodyPr>
          <a:lstStyle/>
          <a:p>
            <a:pPr algn="ctr"/>
            <a:r>
              <a:rPr lang="en-US" dirty="0">
                <a:latin typeface="Myriad Pro"/>
                <a:cs typeface="Myriad Pro"/>
              </a:rPr>
              <a:t>Follow us on Twitter for news &amp; updates from/for the postdoc community</a:t>
            </a:r>
          </a:p>
        </p:txBody>
      </p:sp>
      <p:sp>
        <p:nvSpPr>
          <p:cNvPr id="9" name="TextBox 8">
            <a:extLst>
              <a:ext uri="{FF2B5EF4-FFF2-40B4-BE49-F238E27FC236}">
                <a16:creationId xmlns:a16="http://schemas.microsoft.com/office/drawing/2014/main" id="{6CC1D9A8-F135-8A4B-8A01-1A21AC391251}"/>
              </a:ext>
            </a:extLst>
          </p:cNvPr>
          <p:cNvSpPr txBox="1"/>
          <p:nvPr/>
        </p:nvSpPr>
        <p:spPr>
          <a:xfrm>
            <a:off x="7520020" y="4220110"/>
            <a:ext cx="2800739" cy="1477328"/>
          </a:xfrm>
          <a:prstGeom prst="rect">
            <a:avLst/>
          </a:prstGeom>
          <a:noFill/>
        </p:spPr>
        <p:txBody>
          <a:bodyPr wrap="square" rtlCol="0">
            <a:spAutoFit/>
          </a:bodyPr>
          <a:lstStyle/>
          <a:p>
            <a:pPr algn="ctr"/>
            <a:r>
              <a:rPr lang="en-US" dirty="0">
                <a:latin typeface="Myriad Pro"/>
                <a:cs typeface="Myriad Pro"/>
              </a:rPr>
              <a:t>Online Postdoc Calendar:</a:t>
            </a:r>
          </a:p>
          <a:p>
            <a:pPr algn="ctr"/>
            <a:r>
              <a:rPr lang="en-US" dirty="0">
                <a:latin typeface="Myriad Pro"/>
                <a:cs typeface="Myriad Pro"/>
              </a:rPr>
              <a:t>collates events for postdocs from over 20 providers across the University</a:t>
            </a:r>
          </a:p>
        </p:txBody>
      </p:sp>
      <p:pic>
        <p:nvPicPr>
          <p:cNvPr id="4" name="Picture 3">
            <a:extLst>
              <a:ext uri="{FF2B5EF4-FFF2-40B4-BE49-F238E27FC236}">
                <a16:creationId xmlns:a16="http://schemas.microsoft.com/office/drawing/2014/main" id="{34128B05-4F36-9F4E-8697-449A307895DB}"/>
              </a:ext>
            </a:extLst>
          </p:cNvPr>
          <p:cNvPicPr>
            <a:picLocks noChangeAspect="1"/>
          </p:cNvPicPr>
          <p:nvPr/>
        </p:nvPicPr>
        <p:blipFill>
          <a:blip r:embed="rId4"/>
          <a:stretch>
            <a:fillRect/>
          </a:stretch>
        </p:blipFill>
        <p:spPr>
          <a:xfrm>
            <a:off x="4903284" y="2611255"/>
            <a:ext cx="1352389" cy="1111738"/>
          </a:xfrm>
          <a:prstGeom prst="rect">
            <a:avLst/>
          </a:prstGeom>
        </p:spPr>
      </p:pic>
      <p:pic>
        <p:nvPicPr>
          <p:cNvPr id="10" name="Picture 9">
            <a:extLst>
              <a:ext uri="{FF2B5EF4-FFF2-40B4-BE49-F238E27FC236}">
                <a16:creationId xmlns:a16="http://schemas.microsoft.com/office/drawing/2014/main" id="{624856A3-B7B7-834A-91CC-E4378450EEC7}"/>
              </a:ext>
            </a:extLst>
          </p:cNvPr>
          <p:cNvPicPr>
            <a:picLocks noChangeAspect="1"/>
          </p:cNvPicPr>
          <p:nvPr/>
        </p:nvPicPr>
        <p:blipFill>
          <a:blip r:embed="rId5"/>
          <a:stretch>
            <a:fillRect/>
          </a:stretch>
        </p:blipFill>
        <p:spPr>
          <a:xfrm>
            <a:off x="7928150" y="2528159"/>
            <a:ext cx="1984478" cy="1529702"/>
          </a:xfrm>
          <a:prstGeom prst="rect">
            <a:avLst/>
          </a:prstGeom>
        </p:spPr>
      </p:pic>
      <p:pic>
        <p:nvPicPr>
          <p:cNvPr id="11" name="Picture 10">
            <a:extLst>
              <a:ext uri="{FF2B5EF4-FFF2-40B4-BE49-F238E27FC236}">
                <a16:creationId xmlns:a16="http://schemas.microsoft.com/office/drawing/2014/main" id="{85A4BC90-B6F4-6847-8FAF-29AA179CBF6E}"/>
              </a:ext>
            </a:extLst>
          </p:cNvPr>
          <p:cNvPicPr>
            <a:picLocks noChangeAspect="1"/>
          </p:cNvPicPr>
          <p:nvPr/>
        </p:nvPicPr>
        <p:blipFill>
          <a:blip r:embed="rId6"/>
          <a:stretch>
            <a:fillRect/>
          </a:stretch>
        </p:blipFill>
        <p:spPr>
          <a:xfrm>
            <a:off x="1301750" y="2405628"/>
            <a:ext cx="1452854" cy="1522992"/>
          </a:xfrm>
          <a:prstGeom prst="rect">
            <a:avLst/>
          </a:prstGeom>
        </p:spPr>
      </p:pic>
      <p:sp>
        <p:nvSpPr>
          <p:cNvPr id="2" name="Rectangle 1">
            <a:extLst>
              <a:ext uri="{FF2B5EF4-FFF2-40B4-BE49-F238E27FC236}">
                <a16:creationId xmlns:a16="http://schemas.microsoft.com/office/drawing/2014/main" id="{1701AE22-987F-3C4E-B9B7-8D86E5967AB7}"/>
              </a:ext>
            </a:extLst>
          </p:cNvPr>
          <p:cNvSpPr/>
          <p:nvPr/>
        </p:nvSpPr>
        <p:spPr>
          <a:xfrm>
            <a:off x="4054473" y="5959574"/>
            <a:ext cx="3038011" cy="530915"/>
          </a:xfrm>
          <a:prstGeom prst="rect">
            <a:avLst/>
          </a:prstGeom>
        </p:spPr>
        <p:txBody>
          <a:bodyPr wrap="none">
            <a:spAutoFit/>
          </a:bodyPr>
          <a:lstStyle/>
          <a:p>
            <a:pPr>
              <a:lnSpc>
                <a:spcPct val="125000"/>
              </a:lnSpc>
            </a:pPr>
            <a:r>
              <a:rPr lang="en-US" sz="2400" b="1" dirty="0">
                <a:latin typeface="Myriad Pro Semibold" panose="020B0503030403020204" pitchFamily="34" charset="0"/>
              </a:rPr>
              <a:t>www.opda.cam.ac.uk</a:t>
            </a:r>
          </a:p>
        </p:txBody>
      </p:sp>
    </p:spTree>
    <p:extLst>
      <p:ext uri="{BB962C8B-B14F-4D97-AF65-F5344CB8AC3E}">
        <p14:creationId xmlns:p14="http://schemas.microsoft.com/office/powerpoint/2010/main" val="21281253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2C83A2-2A27-1C4A-B341-BED43EEE55D1}"/>
              </a:ext>
            </a:extLst>
          </p:cNvPr>
          <p:cNvPicPr>
            <a:picLocks noChangeAspect="1"/>
          </p:cNvPicPr>
          <p:nvPr/>
        </p:nvPicPr>
        <p:blipFill>
          <a:blip r:embed="rId2">
            <a:alphaModFix amt="20000"/>
          </a:blip>
          <a:stretch>
            <a:fillRect/>
          </a:stretch>
        </p:blipFill>
        <p:spPr>
          <a:xfrm>
            <a:off x="9294829" y="0"/>
            <a:ext cx="2897171" cy="6858000"/>
          </a:xfrm>
          <a:prstGeom prst="rect">
            <a:avLst/>
          </a:prstGeom>
        </p:spPr>
      </p:pic>
      <p:pic>
        <p:nvPicPr>
          <p:cNvPr id="20" name="Picture 19">
            <a:extLst>
              <a:ext uri="{FF2B5EF4-FFF2-40B4-BE49-F238E27FC236}">
                <a16:creationId xmlns:a16="http://schemas.microsoft.com/office/drawing/2014/main" id="{F525567A-C095-8E4E-AC5A-699F06D6790F}"/>
              </a:ext>
            </a:extLst>
          </p:cNvPr>
          <p:cNvPicPr>
            <a:picLocks noChangeAspect="1"/>
          </p:cNvPicPr>
          <p:nvPr/>
        </p:nvPicPr>
        <p:blipFill>
          <a:blip r:embed="rId3"/>
          <a:stretch>
            <a:fillRect/>
          </a:stretch>
        </p:blipFill>
        <p:spPr>
          <a:xfrm>
            <a:off x="10320759" y="6024735"/>
            <a:ext cx="1415970" cy="629889"/>
          </a:xfrm>
          <a:prstGeom prst="rect">
            <a:avLst/>
          </a:prstGeom>
        </p:spPr>
      </p:pic>
      <p:sp>
        <p:nvSpPr>
          <p:cNvPr id="21" name="Title 3">
            <a:extLst>
              <a:ext uri="{FF2B5EF4-FFF2-40B4-BE49-F238E27FC236}">
                <a16:creationId xmlns:a16="http://schemas.microsoft.com/office/drawing/2014/main" id="{F5E7A515-DDD8-5243-875E-C14DAD163B27}"/>
              </a:ext>
            </a:extLst>
          </p:cNvPr>
          <p:cNvSpPr>
            <a:spLocks noGrp="1"/>
          </p:cNvSpPr>
          <p:nvPr>
            <p:ph type="title"/>
          </p:nvPr>
        </p:nvSpPr>
        <p:spPr>
          <a:xfrm>
            <a:off x="838200" y="514419"/>
            <a:ext cx="10515600" cy="1099778"/>
          </a:xfrm>
        </p:spPr>
        <p:txBody>
          <a:bodyPr anchor="t">
            <a:normAutofit/>
          </a:bodyPr>
          <a:lstStyle/>
          <a:p>
            <a:r>
              <a:rPr lang="en-US" sz="2800" b="1" dirty="0">
                <a:latin typeface="Myriad Pro"/>
                <a:cs typeface="Myriad Pro"/>
              </a:rPr>
              <a:t>The Postdoc </a:t>
            </a:r>
            <a:r>
              <a:rPr lang="en-US" sz="2800" b="1" dirty="0" err="1">
                <a:latin typeface="Myriad Pro"/>
                <a:cs typeface="Myriad Pro"/>
              </a:rPr>
              <a:t>Centres</a:t>
            </a:r>
            <a:endParaRPr lang="en-US" sz="2800" dirty="0"/>
          </a:p>
        </p:txBody>
      </p:sp>
      <p:pic>
        <p:nvPicPr>
          <p:cNvPr id="5" name="Picture 4">
            <a:extLst>
              <a:ext uri="{FF2B5EF4-FFF2-40B4-BE49-F238E27FC236}">
                <a16:creationId xmlns:a16="http://schemas.microsoft.com/office/drawing/2014/main" id="{BE7DAEA3-0BF6-D045-ABBA-DCE3096D7084}"/>
              </a:ext>
            </a:extLst>
          </p:cNvPr>
          <p:cNvPicPr>
            <a:picLocks noChangeAspect="1"/>
          </p:cNvPicPr>
          <p:nvPr/>
        </p:nvPicPr>
        <p:blipFill>
          <a:blip r:embed="rId4">
            <a:alphaModFix/>
          </a:blip>
          <a:stretch>
            <a:fillRect/>
          </a:stretch>
        </p:blipFill>
        <p:spPr>
          <a:xfrm>
            <a:off x="937031" y="1868916"/>
            <a:ext cx="8545528" cy="4201720"/>
          </a:xfrm>
          <a:prstGeom prst="rect">
            <a:avLst/>
          </a:prstGeom>
        </p:spPr>
      </p:pic>
      <p:pic>
        <p:nvPicPr>
          <p:cNvPr id="6" name="Picture 5">
            <a:extLst>
              <a:ext uri="{FF2B5EF4-FFF2-40B4-BE49-F238E27FC236}">
                <a16:creationId xmlns:a16="http://schemas.microsoft.com/office/drawing/2014/main" id="{AD0F96DD-8E48-2841-B1B2-676135235C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21652" y="3052737"/>
            <a:ext cx="2583674" cy="172072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363AE51C-39B8-4642-82A0-63C31597A9A0}"/>
              </a:ext>
            </a:extLst>
          </p:cNvPr>
          <p:cNvPicPr>
            <a:picLocks noChangeAspect="1"/>
          </p:cNvPicPr>
          <p:nvPr/>
        </p:nvPicPr>
        <p:blipFill rotWithShape="1">
          <a:blip r:embed="rId6"/>
          <a:srcRect l="20051" r="8345"/>
          <a:stretch/>
        </p:blipFill>
        <p:spPr>
          <a:xfrm>
            <a:off x="6585388" y="4791890"/>
            <a:ext cx="2528596" cy="172072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265788A9-DFCB-0B4C-BE1A-D35118261D49}"/>
              </a:ext>
            </a:extLst>
          </p:cNvPr>
          <p:cNvPicPr>
            <a:picLocks noChangeAspect="1"/>
          </p:cNvPicPr>
          <p:nvPr/>
        </p:nvPicPr>
        <p:blipFill rotWithShape="1">
          <a:blip r:embed="rId7"/>
          <a:srcRect l="-93" t="30967" r="93" b="19037"/>
          <a:stretch/>
        </p:blipFill>
        <p:spPr>
          <a:xfrm flipH="1">
            <a:off x="5782048" y="1782994"/>
            <a:ext cx="2581275" cy="172072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B04AFDE0-E8E5-544E-BCC5-F2EF7E0F0357}"/>
              </a:ext>
            </a:extLst>
          </p:cNvPr>
          <p:cNvSpPr txBox="1"/>
          <p:nvPr/>
        </p:nvSpPr>
        <p:spPr>
          <a:xfrm>
            <a:off x="2095609" y="2690757"/>
            <a:ext cx="1835759" cy="369332"/>
          </a:xfrm>
          <a:prstGeom prst="rect">
            <a:avLst/>
          </a:prstGeom>
          <a:noFill/>
        </p:spPr>
        <p:txBody>
          <a:bodyPr wrap="square" rtlCol="0">
            <a:spAutoFit/>
          </a:bodyPr>
          <a:lstStyle/>
          <a:p>
            <a:r>
              <a:rPr lang="en-US" b="1" dirty="0">
                <a:latin typeface="Myriad Pro Semibold" panose="020B0503030403020204" pitchFamily="34" charset="0"/>
              </a:rPr>
              <a:t>Eddington, 2017</a:t>
            </a:r>
          </a:p>
        </p:txBody>
      </p:sp>
      <p:sp>
        <p:nvSpPr>
          <p:cNvPr id="10" name="TextBox 9">
            <a:extLst>
              <a:ext uri="{FF2B5EF4-FFF2-40B4-BE49-F238E27FC236}">
                <a16:creationId xmlns:a16="http://schemas.microsoft.com/office/drawing/2014/main" id="{A9F47E6D-72C0-0E41-8EB5-F5E575AD4658}"/>
              </a:ext>
            </a:extLst>
          </p:cNvPr>
          <p:cNvSpPr txBox="1"/>
          <p:nvPr/>
        </p:nvSpPr>
        <p:spPr>
          <a:xfrm>
            <a:off x="6233352" y="1411306"/>
            <a:ext cx="1678665" cy="369332"/>
          </a:xfrm>
          <a:prstGeom prst="rect">
            <a:avLst/>
          </a:prstGeom>
          <a:noFill/>
        </p:spPr>
        <p:txBody>
          <a:bodyPr wrap="square" rtlCol="0">
            <a:spAutoFit/>
          </a:bodyPr>
          <a:lstStyle/>
          <a:p>
            <a:r>
              <a:rPr lang="en-US" b="1" dirty="0">
                <a:latin typeface="Myriad Pro Semibold" panose="020B0503030403020204" pitchFamily="34" charset="0"/>
              </a:rPr>
              <a:t>Mill Lane, 2014</a:t>
            </a:r>
          </a:p>
        </p:txBody>
      </p:sp>
      <p:sp>
        <p:nvSpPr>
          <p:cNvPr id="11" name="TextBox 10">
            <a:extLst>
              <a:ext uri="{FF2B5EF4-FFF2-40B4-BE49-F238E27FC236}">
                <a16:creationId xmlns:a16="http://schemas.microsoft.com/office/drawing/2014/main" id="{07D2F182-E819-1646-BF0B-AFF61E3F3F40}"/>
              </a:ext>
            </a:extLst>
          </p:cNvPr>
          <p:cNvSpPr txBox="1"/>
          <p:nvPr/>
        </p:nvSpPr>
        <p:spPr>
          <a:xfrm>
            <a:off x="6474149" y="4417845"/>
            <a:ext cx="2751074" cy="369332"/>
          </a:xfrm>
          <a:prstGeom prst="rect">
            <a:avLst/>
          </a:prstGeom>
          <a:noFill/>
        </p:spPr>
        <p:txBody>
          <a:bodyPr wrap="square" rtlCol="0">
            <a:spAutoFit/>
          </a:bodyPr>
          <a:lstStyle/>
          <a:p>
            <a:r>
              <a:rPr lang="en-US" b="1" dirty="0">
                <a:latin typeface="Myriad Pro Semibold" panose="020B0503030403020204" pitchFamily="34" charset="0"/>
              </a:rPr>
              <a:t>Biomedical Campus, 2016</a:t>
            </a:r>
          </a:p>
        </p:txBody>
      </p:sp>
    </p:spTree>
    <p:extLst>
      <p:ext uri="{BB962C8B-B14F-4D97-AF65-F5344CB8AC3E}">
        <p14:creationId xmlns:p14="http://schemas.microsoft.com/office/powerpoint/2010/main" val="28496385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2C83A2-2A27-1C4A-B341-BED43EEE55D1}"/>
              </a:ext>
            </a:extLst>
          </p:cNvPr>
          <p:cNvPicPr>
            <a:picLocks noChangeAspect="1"/>
          </p:cNvPicPr>
          <p:nvPr/>
        </p:nvPicPr>
        <p:blipFill>
          <a:blip r:embed="rId2">
            <a:alphaModFix amt="20000"/>
          </a:blip>
          <a:stretch>
            <a:fillRect/>
          </a:stretch>
        </p:blipFill>
        <p:spPr>
          <a:xfrm>
            <a:off x="9294829" y="0"/>
            <a:ext cx="2897171" cy="6858000"/>
          </a:xfrm>
          <a:prstGeom prst="rect">
            <a:avLst/>
          </a:prstGeom>
        </p:spPr>
      </p:pic>
      <p:pic>
        <p:nvPicPr>
          <p:cNvPr id="20" name="Picture 19">
            <a:extLst>
              <a:ext uri="{FF2B5EF4-FFF2-40B4-BE49-F238E27FC236}">
                <a16:creationId xmlns:a16="http://schemas.microsoft.com/office/drawing/2014/main" id="{F525567A-C095-8E4E-AC5A-699F06D6790F}"/>
              </a:ext>
            </a:extLst>
          </p:cNvPr>
          <p:cNvPicPr>
            <a:picLocks noChangeAspect="1"/>
          </p:cNvPicPr>
          <p:nvPr/>
        </p:nvPicPr>
        <p:blipFill>
          <a:blip r:embed="rId3"/>
          <a:stretch>
            <a:fillRect/>
          </a:stretch>
        </p:blipFill>
        <p:spPr>
          <a:xfrm>
            <a:off x="10320759" y="6024735"/>
            <a:ext cx="1415970" cy="629889"/>
          </a:xfrm>
          <a:prstGeom prst="rect">
            <a:avLst/>
          </a:prstGeom>
        </p:spPr>
      </p:pic>
      <p:sp>
        <p:nvSpPr>
          <p:cNvPr id="21" name="Title 3">
            <a:extLst>
              <a:ext uri="{FF2B5EF4-FFF2-40B4-BE49-F238E27FC236}">
                <a16:creationId xmlns:a16="http://schemas.microsoft.com/office/drawing/2014/main" id="{F5E7A515-DDD8-5243-875E-C14DAD163B27}"/>
              </a:ext>
            </a:extLst>
          </p:cNvPr>
          <p:cNvSpPr>
            <a:spLocks noGrp="1"/>
          </p:cNvSpPr>
          <p:nvPr>
            <p:ph type="title"/>
          </p:nvPr>
        </p:nvSpPr>
        <p:spPr>
          <a:xfrm>
            <a:off x="838200" y="514419"/>
            <a:ext cx="10515600" cy="1099778"/>
          </a:xfrm>
        </p:spPr>
        <p:txBody>
          <a:bodyPr anchor="t">
            <a:normAutofit/>
          </a:bodyPr>
          <a:lstStyle/>
          <a:p>
            <a:r>
              <a:rPr lang="en-US" sz="2800" b="1" dirty="0">
                <a:latin typeface="Myriad Pro"/>
              </a:rPr>
              <a:t>Planning for the future – North West Cambridge</a:t>
            </a:r>
            <a:endParaRPr lang="en-US" sz="2800" dirty="0"/>
          </a:p>
        </p:txBody>
      </p:sp>
      <p:pic>
        <p:nvPicPr>
          <p:cNvPr id="8" name="Picture 2" descr="P:\2009\9400217_NWC_Masterplanning\05GRAPHICS\5.4Proj_Graphics\DESIGN GUIDELINES\FINAL ILLUSTRATIVE MASTERPLAN\NWC_MPLAN_REV_2500@A0.jpg">
            <a:extLst>
              <a:ext uri="{FF2B5EF4-FFF2-40B4-BE49-F238E27FC236}">
                <a16:creationId xmlns:a16="http://schemas.microsoft.com/office/drawing/2014/main" id="{1D887F14-1075-4F43-86EB-E411F18E14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614197"/>
            <a:ext cx="4243460" cy="430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3">
            <a:extLst>
              <a:ext uri="{FF2B5EF4-FFF2-40B4-BE49-F238E27FC236}">
                <a16:creationId xmlns:a16="http://schemas.microsoft.com/office/drawing/2014/main" id="{851E758F-80EF-294C-AD36-7FE1890EC4A6}"/>
              </a:ext>
            </a:extLst>
          </p:cNvPr>
          <p:cNvSpPr>
            <a:spLocks noChangeArrowheads="1"/>
          </p:cNvSpPr>
          <p:nvPr/>
        </p:nvSpPr>
        <p:spPr bwMode="auto">
          <a:xfrm>
            <a:off x="5457114" y="1614197"/>
            <a:ext cx="4025306" cy="40857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000">
            <a:spAutoFit/>
          </a:bodyPr>
          <a:lstStyle/>
          <a:p>
            <a:r>
              <a:rPr lang="en-GB" sz="2000" b="1" dirty="0">
                <a:solidFill>
                  <a:srgbClr val="A0AB3A"/>
                </a:solidFill>
                <a:latin typeface="Myriad Pro"/>
                <a:cs typeface="Myriad Pro"/>
              </a:rPr>
              <a:t>Phase 1 in 2017</a:t>
            </a:r>
          </a:p>
          <a:p>
            <a:pPr>
              <a:lnSpc>
                <a:spcPct val="150000"/>
              </a:lnSpc>
            </a:pPr>
            <a:r>
              <a:rPr lang="en-GB" b="1" dirty="0">
                <a:latin typeface="Myriad Pro"/>
                <a:cs typeface="Myriad Pro"/>
              </a:rPr>
              <a:t>700+ units for key worker housing </a:t>
            </a:r>
          </a:p>
          <a:p>
            <a:pPr>
              <a:lnSpc>
                <a:spcPct val="150000"/>
              </a:lnSpc>
            </a:pPr>
            <a:r>
              <a:rPr lang="en-GB" b="1" dirty="0">
                <a:latin typeface="Myriad Pro"/>
                <a:cs typeface="Myriad Pro"/>
              </a:rPr>
              <a:t>Phase 2 another 750 units</a:t>
            </a:r>
          </a:p>
          <a:p>
            <a:pPr marL="285750" indent="-285750">
              <a:lnSpc>
                <a:spcPct val="150000"/>
              </a:lnSpc>
              <a:buFont typeface="Arial"/>
              <a:buChar char="•"/>
            </a:pPr>
            <a:r>
              <a:rPr lang="en-GB" dirty="0">
                <a:latin typeface="Myriad Pro"/>
                <a:cs typeface="Myriad Pro"/>
              </a:rPr>
              <a:t>Supermarket, shops, café, health        centre, primary school, nursery, community centre</a:t>
            </a:r>
            <a:endParaRPr lang="en-GB" b="1" dirty="0">
              <a:solidFill>
                <a:srgbClr val="695E4A"/>
              </a:solidFill>
              <a:latin typeface="Myriad Pro"/>
              <a:cs typeface="Myriad Pro"/>
            </a:endParaRPr>
          </a:p>
          <a:p>
            <a:pPr marL="285750" indent="-285750">
              <a:lnSpc>
                <a:spcPct val="150000"/>
              </a:lnSpc>
              <a:buFont typeface="Arial"/>
              <a:buChar char="•"/>
            </a:pPr>
            <a:r>
              <a:rPr lang="en-GB" dirty="0">
                <a:latin typeface="Myriad Pro"/>
                <a:cs typeface="Myriad Pro"/>
              </a:rPr>
              <a:t>Sustainable buildings and landscape by outstanding architects</a:t>
            </a:r>
          </a:p>
          <a:p>
            <a:pPr marL="285750" indent="-285750">
              <a:lnSpc>
                <a:spcPct val="150000"/>
              </a:lnSpc>
              <a:buFont typeface="Arial"/>
              <a:buChar char="•"/>
            </a:pPr>
            <a:r>
              <a:rPr lang="en-GB" dirty="0">
                <a:latin typeface="Myriad Pro"/>
                <a:cs typeface="Myriad Pro"/>
              </a:rPr>
              <a:t>Priority for walking, cycling and bus access to city centre</a:t>
            </a:r>
            <a:endParaRPr lang="en-GB" b="1" dirty="0">
              <a:latin typeface="Myriad Pro"/>
              <a:cs typeface="Myriad Pro"/>
            </a:endParaRPr>
          </a:p>
        </p:txBody>
      </p:sp>
    </p:spTree>
    <p:extLst>
      <p:ext uri="{BB962C8B-B14F-4D97-AF65-F5344CB8AC3E}">
        <p14:creationId xmlns:p14="http://schemas.microsoft.com/office/powerpoint/2010/main" val="22975408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0FE0A72-1C39-1147-B0F0-38B39A882CF3}"/>
              </a:ext>
            </a:extLst>
          </p:cNvPr>
          <p:cNvPicPr>
            <a:picLocks noChangeAspect="1"/>
          </p:cNvPicPr>
          <p:nvPr/>
        </p:nvPicPr>
        <p:blipFill>
          <a:blip r:embed="rId3"/>
          <a:stretch>
            <a:fillRect/>
          </a:stretch>
        </p:blipFill>
        <p:spPr>
          <a:xfrm>
            <a:off x="458405" y="6099485"/>
            <a:ext cx="2308302" cy="480387"/>
          </a:xfrm>
          <a:prstGeom prst="rect">
            <a:avLst/>
          </a:prstGeom>
        </p:spPr>
      </p:pic>
      <p:sp>
        <p:nvSpPr>
          <p:cNvPr id="2" name="Title 1"/>
          <p:cNvSpPr>
            <a:spLocks noGrp="1"/>
          </p:cNvSpPr>
          <p:nvPr>
            <p:ph type="title"/>
          </p:nvPr>
        </p:nvSpPr>
        <p:spPr/>
        <p:txBody>
          <a:bodyPr/>
          <a:lstStyle/>
          <a:p>
            <a:r>
              <a:rPr lang="en-GB" dirty="0">
                <a:latin typeface="+mn-lt"/>
              </a:rPr>
              <a:t>The </a:t>
            </a:r>
            <a:r>
              <a:rPr lang="en-GB" b="1" dirty="0">
                <a:latin typeface="+mn-lt"/>
              </a:rPr>
              <a:t>Concordat</a:t>
            </a:r>
            <a:r>
              <a:rPr lang="en-GB" dirty="0">
                <a:latin typeface="+mn-lt"/>
              </a:rPr>
              <a:t> to support researchers</a:t>
            </a:r>
          </a:p>
        </p:txBody>
      </p:sp>
      <p:sp>
        <p:nvSpPr>
          <p:cNvPr id="3" name="Subtitle 2">
            <a:extLst>
              <a:ext uri="{FF2B5EF4-FFF2-40B4-BE49-F238E27FC236}">
                <a16:creationId xmlns:a16="http://schemas.microsoft.com/office/drawing/2014/main" id="{8904A9C1-BBCC-1844-887C-7BBF4D82940A}"/>
              </a:ext>
            </a:extLst>
          </p:cNvPr>
          <p:cNvSpPr>
            <a:spLocks noGrp="1"/>
          </p:cNvSpPr>
          <p:nvPr>
            <p:ph idx="1"/>
          </p:nvPr>
        </p:nvSpPr>
        <p:spPr>
          <a:xfrm>
            <a:off x="4451764" y="2040731"/>
            <a:ext cx="6172200" cy="4873625"/>
          </a:xfrm>
        </p:spPr>
        <p:txBody>
          <a:bodyPr>
            <a:normAutofit/>
          </a:bodyPr>
          <a:lstStyle/>
          <a:p>
            <a:r>
              <a:rPr lang="en-US" sz="2400" dirty="0" smtClean="0">
                <a:solidFill>
                  <a:srgbClr val="A0AB3A"/>
                </a:solidFill>
                <a:latin typeface="Myriad Pro Semibold" panose="020B0503030403020204" pitchFamily="34" charset="0"/>
              </a:rPr>
              <a:t>National agreement on supporting and managing researchers</a:t>
            </a:r>
          </a:p>
          <a:p>
            <a:r>
              <a:rPr lang="en-US" sz="2400" dirty="0" smtClean="0">
                <a:solidFill>
                  <a:srgbClr val="A0AB3A"/>
                </a:solidFill>
                <a:latin typeface="Myriad Pro Semibold" panose="020B0503030403020204" pitchFamily="34" charset="0"/>
              </a:rPr>
              <a:t>Building a positive and healthy research culture – lots of good expected to come from this.</a:t>
            </a:r>
          </a:p>
          <a:p>
            <a:r>
              <a:rPr lang="en-US" sz="2400" dirty="0" smtClean="0">
                <a:solidFill>
                  <a:srgbClr val="A0AB3A"/>
                </a:solidFill>
                <a:latin typeface="Myriad Pro Semibold" panose="020B0503030403020204" pitchFamily="34" charset="0"/>
              </a:rPr>
              <a:t>Brings you many benefits, but also responsibilities…</a:t>
            </a:r>
          </a:p>
          <a:p>
            <a:r>
              <a:rPr lang="en-US" sz="2400" dirty="0" smtClean="0">
                <a:solidFill>
                  <a:srgbClr val="A0AB3A"/>
                </a:solidFill>
                <a:latin typeface="Myriad Pro Semibold" panose="020B0503030403020204" pitchFamily="34" charset="0"/>
              </a:rPr>
              <a:t>Funders already committed, Cambridge expects to commit by Christmas. </a:t>
            </a:r>
            <a:endParaRPr lang="en-US" sz="2400" dirty="0">
              <a:solidFill>
                <a:srgbClr val="A0AB3A"/>
              </a:solidFill>
              <a:latin typeface="Myriad Pro Semibold" panose="020B0503030403020204" pitchFamily="34" charset="0"/>
            </a:endParaRPr>
          </a:p>
        </p:txBody>
      </p:sp>
      <p:pic>
        <p:nvPicPr>
          <p:cNvPr id="8" name="Picture 7">
            <a:extLst>
              <a:ext uri="{FF2B5EF4-FFF2-40B4-BE49-F238E27FC236}">
                <a16:creationId xmlns:a16="http://schemas.microsoft.com/office/drawing/2014/main" id="{B5946085-A95A-E041-9879-6F9C6B194EDD}"/>
              </a:ext>
            </a:extLst>
          </p:cNvPr>
          <p:cNvPicPr>
            <a:picLocks noChangeAspect="1"/>
          </p:cNvPicPr>
          <p:nvPr/>
        </p:nvPicPr>
        <p:blipFill>
          <a:blip r:embed="rId4">
            <a:alphaModFix amt="20000"/>
          </a:blip>
          <a:stretch>
            <a:fillRect/>
          </a:stretch>
        </p:blipFill>
        <p:spPr>
          <a:xfrm>
            <a:off x="9294829" y="0"/>
            <a:ext cx="2897171" cy="6858000"/>
          </a:xfrm>
          <a:prstGeom prst="rect">
            <a:avLst/>
          </a:prstGeom>
        </p:spPr>
      </p:pic>
      <p:pic>
        <p:nvPicPr>
          <p:cNvPr id="11" name="Picture 10">
            <a:extLst>
              <a:ext uri="{FF2B5EF4-FFF2-40B4-BE49-F238E27FC236}">
                <a16:creationId xmlns:a16="http://schemas.microsoft.com/office/drawing/2014/main" id="{C593B7CC-87D1-744A-A88F-12906CF5898A}"/>
              </a:ext>
            </a:extLst>
          </p:cNvPr>
          <p:cNvPicPr>
            <a:picLocks noChangeAspect="1"/>
          </p:cNvPicPr>
          <p:nvPr/>
        </p:nvPicPr>
        <p:blipFill>
          <a:blip r:embed="rId5"/>
          <a:stretch>
            <a:fillRect/>
          </a:stretch>
        </p:blipFill>
        <p:spPr>
          <a:xfrm>
            <a:off x="10320759" y="6024735"/>
            <a:ext cx="1415970" cy="629889"/>
          </a:xfrm>
          <a:prstGeom prst="rect">
            <a:avLst/>
          </a:prstGeom>
        </p:spPr>
      </p:pic>
      <p:pic>
        <p:nvPicPr>
          <p:cNvPr id="2052" name="Picture 4" descr="Image result for concordat 2019&quo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3800" y="2170112"/>
            <a:ext cx="2535238" cy="3570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70429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2C83A2-2A27-1C4A-B341-BED43EEE55D1}"/>
              </a:ext>
            </a:extLst>
          </p:cNvPr>
          <p:cNvPicPr>
            <a:picLocks noChangeAspect="1"/>
          </p:cNvPicPr>
          <p:nvPr/>
        </p:nvPicPr>
        <p:blipFill>
          <a:blip r:embed="rId3">
            <a:alphaModFix amt="20000"/>
          </a:blip>
          <a:stretch>
            <a:fillRect/>
          </a:stretch>
        </p:blipFill>
        <p:spPr>
          <a:xfrm>
            <a:off x="9294829" y="0"/>
            <a:ext cx="2897171" cy="6858000"/>
          </a:xfrm>
          <a:prstGeom prst="rect">
            <a:avLst/>
          </a:prstGeom>
        </p:spPr>
      </p:pic>
      <p:pic>
        <p:nvPicPr>
          <p:cNvPr id="20" name="Picture 19">
            <a:extLst>
              <a:ext uri="{FF2B5EF4-FFF2-40B4-BE49-F238E27FC236}">
                <a16:creationId xmlns:a16="http://schemas.microsoft.com/office/drawing/2014/main" id="{F525567A-C095-8E4E-AC5A-699F06D6790F}"/>
              </a:ext>
            </a:extLst>
          </p:cNvPr>
          <p:cNvPicPr>
            <a:picLocks noChangeAspect="1"/>
          </p:cNvPicPr>
          <p:nvPr/>
        </p:nvPicPr>
        <p:blipFill>
          <a:blip r:embed="rId4"/>
          <a:stretch>
            <a:fillRect/>
          </a:stretch>
        </p:blipFill>
        <p:spPr>
          <a:xfrm>
            <a:off x="10320759" y="6024735"/>
            <a:ext cx="1415970" cy="629889"/>
          </a:xfrm>
          <a:prstGeom prst="rect">
            <a:avLst/>
          </a:prstGeom>
        </p:spPr>
      </p:pic>
      <p:sp>
        <p:nvSpPr>
          <p:cNvPr id="21" name="Title 3">
            <a:extLst>
              <a:ext uri="{FF2B5EF4-FFF2-40B4-BE49-F238E27FC236}">
                <a16:creationId xmlns:a16="http://schemas.microsoft.com/office/drawing/2014/main" id="{F5E7A515-DDD8-5243-875E-C14DAD163B27}"/>
              </a:ext>
            </a:extLst>
          </p:cNvPr>
          <p:cNvSpPr>
            <a:spLocks noGrp="1"/>
          </p:cNvSpPr>
          <p:nvPr>
            <p:ph type="title"/>
          </p:nvPr>
        </p:nvSpPr>
        <p:spPr>
          <a:xfrm>
            <a:off x="838200" y="514419"/>
            <a:ext cx="10515600" cy="1099778"/>
          </a:xfrm>
        </p:spPr>
        <p:txBody>
          <a:bodyPr anchor="t">
            <a:normAutofit/>
          </a:bodyPr>
          <a:lstStyle/>
          <a:p>
            <a:r>
              <a:rPr lang="en-US" sz="2800" b="1" dirty="0">
                <a:latin typeface="Myriad Pro"/>
              </a:rPr>
              <a:t>The Concordat &amp; 14 needs</a:t>
            </a:r>
            <a:endParaRPr lang="en-US" sz="2800" dirty="0"/>
          </a:p>
        </p:txBody>
      </p:sp>
      <p:grpSp>
        <p:nvGrpSpPr>
          <p:cNvPr id="5" name="Group 4">
            <a:extLst>
              <a:ext uri="{FF2B5EF4-FFF2-40B4-BE49-F238E27FC236}">
                <a16:creationId xmlns:a16="http://schemas.microsoft.com/office/drawing/2014/main" id="{4FDAD822-977E-4F40-AFB4-3AE38B5292AA}"/>
              </a:ext>
            </a:extLst>
          </p:cNvPr>
          <p:cNvGrpSpPr/>
          <p:nvPr/>
        </p:nvGrpSpPr>
        <p:grpSpPr>
          <a:xfrm>
            <a:off x="524647" y="1176534"/>
            <a:ext cx="6702358" cy="2656164"/>
            <a:chOff x="524647" y="1176534"/>
            <a:chExt cx="6702358" cy="2656164"/>
          </a:xfrm>
        </p:grpSpPr>
        <p:sp>
          <p:nvSpPr>
            <p:cNvPr id="2" name="Rectangle 1">
              <a:extLst>
                <a:ext uri="{FF2B5EF4-FFF2-40B4-BE49-F238E27FC236}">
                  <a16:creationId xmlns:a16="http://schemas.microsoft.com/office/drawing/2014/main" id="{62578FD0-54E5-F442-85FC-CAB96A42A6B1}"/>
                </a:ext>
              </a:extLst>
            </p:cNvPr>
            <p:cNvSpPr/>
            <p:nvPr/>
          </p:nvSpPr>
          <p:spPr>
            <a:xfrm>
              <a:off x="524648" y="1176534"/>
              <a:ext cx="6702357" cy="2656164"/>
            </a:xfrm>
            <a:prstGeom prst="rect">
              <a:avLst/>
            </a:prstGeom>
            <a:solidFill>
              <a:srgbClr val="A0AB3A">
                <a:alpha val="6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4D919B28-6890-394B-9D43-82153705B02E}"/>
                </a:ext>
              </a:extLst>
            </p:cNvPr>
            <p:cNvSpPr txBox="1"/>
            <p:nvPr/>
          </p:nvSpPr>
          <p:spPr>
            <a:xfrm>
              <a:off x="524647" y="1186899"/>
              <a:ext cx="2320855" cy="338554"/>
            </a:xfrm>
            <a:prstGeom prst="rect">
              <a:avLst/>
            </a:prstGeom>
            <a:noFill/>
          </p:spPr>
          <p:txBody>
            <a:bodyPr wrap="square" rtlCol="0">
              <a:spAutoFit/>
            </a:bodyPr>
            <a:lstStyle/>
            <a:p>
              <a:pPr algn="ctr"/>
              <a:r>
                <a:rPr lang="en-US" sz="1600" b="1" dirty="0">
                  <a:solidFill>
                    <a:schemeClr val="bg1"/>
                  </a:solidFill>
                  <a:latin typeface="Myriad Pro Semibold" panose="020B0503030403020204" pitchFamily="34" charset="0"/>
                </a:rPr>
                <a:t>Environment &amp; culture</a:t>
              </a:r>
            </a:p>
          </p:txBody>
        </p:sp>
      </p:grpSp>
      <p:grpSp>
        <p:nvGrpSpPr>
          <p:cNvPr id="6" name="Group 5">
            <a:extLst>
              <a:ext uri="{FF2B5EF4-FFF2-40B4-BE49-F238E27FC236}">
                <a16:creationId xmlns:a16="http://schemas.microsoft.com/office/drawing/2014/main" id="{13FE094A-FFBD-7A47-815F-7871A3A5E568}"/>
              </a:ext>
            </a:extLst>
          </p:cNvPr>
          <p:cNvGrpSpPr/>
          <p:nvPr/>
        </p:nvGrpSpPr>
        <p:grpSpPr>
          <a:xfrm>
            <a:off x="4065518" y="1301795"/>
            <a:ext cx="5826914" cy="5336817"/>
            <a:chOff x="4065518" y="1301795"/>
            <a:chExt cx="5826914" cy="5336817"/>
          </a:xfrm>
        </p:grpSpPr>
        <p:sp>
          <p:nvSpPr>
            <p:cNvPr id="10" name="Rectangle 9">
              <a:extLst>
                <a:ext uri="{FF2B5EF4-FFF2-40B4-BE49-F238E27FC236}">
                  <a16:creationId xmlns:a16="http://schemas.microsoft.com/office/drawing/2014/main" id="{455F5F1B-70FE-CD4B-9741-3A41D0CF162D}"/>
                </a:ext>
              </a:extLst>
            </p:cNvPr>
            <p:cNvSpPr/>
            <p:nvPr/>
          </p:nvSpPr>
          <p:spPr>
            <a:xfrm rot="5400000">
              <a:off x="4313856" y="1060036"/>
              <a:ext cx="5330238" cy="5826914"/>
            </a:xfrm>
            <a:prstGeom prst="rect">
              <a:avLst/>
            </a:prstGeom>
            <a:solidFill>
              <a:srgbClr val="54655C">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8EBC385-364E-A847-ADA3-58195F8DC353}"/>
                </a:ext>
              </a:extLst>
            </p:cNvPr>
            <p:cNvSpPr txBox="1"/>
            <p:nvPr/>
          </p:nvSpPr>
          <p:spPr>
            <a:xfrm rot="5400000">
              <a:off x="8013519" y="2842154"/>
              <a:ext cx="3419271" cy="338554"/>
            </a:xfrm>
            <a:prstGeom prst="rect">
              <a:avLst/>
            </a:prstGeom>
            <a:noFill/>
          </p:spPr>
          <p:txBody>
            <a:bodyPr wrap="square" rtlCol="0">
              <a:spAutoFit/>
            </a:bodyPr>
            <a:lstStyle/>
            <a:p>
              <a:pPr algn="ctr"/>
              <a:r>
                <a:rPr lang="en-US" sz="1600" b="1" dirty="0">
                  <a:solidFill>
                    <a:schemeClr val="bg1"/>
                  </a:solidFill>
                  <a:latin typeface="Myriad Pro Semibold" panose="020B0503030403020204" pitchFamily="34" charset="0"/>
                </a:rPr>
                <a:t>Professional &amp; career development</a:t>
              </a:r>
            </a:p>
          </p:txBody>
        </p:sp>
      </p:grpSp>
      <p:grpSp>
        <p:nvGrpSpPr>
          <p:cNvPr id="4" name="Group 3">
            <a:extLst>
              <a:ext uri="{FF2B5EF4-FFF2-40B4-BE49-F238E27FC236}">
                <a16:creationId xmlns:a16="http://schemas.microsoft.com/office/drawing/2014/main" id="{F357A927-58F1-5046-8CB6-4AA86DE08927}"/>
              </a:ext>
            </a:extLst>
          </p:cNvPr>
          <p:cNvGrpSpPr/>
          <p:nvPr/>
        </p:nvGrpSpPr>
        <p:grpSpPr>
          <a:xfrm>
            <a:off x="524647" y="4114281"/>
            <a:ext cx="6702357" cy="2656170"/>
            <a:chOff x="524647" y="4114281"/>
            <a:chExt cx="6702357" cy="2656170"/>
          </a:xfrm>
        </p:grpSpPr>
        <p:sp>
          <p:nvSpPr>
            <p:cNvPr id="9" name="Rectangle 8">
              <a:extLst>
                <a:ext uri="{FF2B5EF4-FFF2-40B4-BE49-F238E27FC236}">
                  <a16:creationId xmlns:a16="http://schemas.microsoft.com/office/drawing/2014/main" id="{8CF15EA1-9D5D-5B41-898A-8EB7931AA8E4}"/>
                </a:ext>
              </a:extLst>
            </p:cNvPr>
            <p:cNvSpPr/>
            <p:nvPr/>
          </p:nvSpPr>
          <p:spPr>
            <a:xfrm>
              <a:off x="524647" y="4114281"/>
              <a:ext cx="6702357" cy="2656170"/>
            </a:xfrm>
            <a:prstGeom prst="rect">
              <a:avLst/>
            </a:prstGeom>
            <a:solidFill>
              <a:srgbClr val="235C6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875F324-70BE-1C44-95BA-71EBEF55D3DF}"/>
                </a:ext>
              </a:extLst>
            </p:cNvPr>
            <p:cNvSpPr txBox="1"/>
            <p:nvPr/>
          </p:nvSpPr>
          <p:spPr>
            <a:xfrm>
              <a:off x="524647" y="6431897"/>
              <a:ext cx="1459150" cy="338554"/>
            </a:xfrm>
            <a:prstGeom prst="rect">
              <a:avLst/>
            </a:prstGeom>
            <a:noFill/>
          </p:spPr>
          <p:txBody>
            <a:bodyPr wrap="square" rtlCol="0">
              <a:spAutoFit/>
            </a:bodyPr>
            <a:lstStyle/>
            <a:p>
              <a:pPr algn="ctr"/>
              <a:r>
                <a:rPr lang="en-US" sz="1600" b="1" dirty="0">
                  <a:solidFill>
                    <a:schemeClr val="bg1"/>
                  </a:solidFill>
                  <a:latin typeface="Myriad Pro Semibold" panose="020B0503030403020204" pitchFamily="34" charset="0"/>
                </a:rPr>
                <a:t>Employment</a:t>
              </a:r>
            </a:p>
          </p:txBody>
        </p:sp>
      </p:grpSp>
      <p:graphicFrame>
        <p:nvGraphicFramePr>
          <p:cNvPr id="11" name="Table 10">
            <a:extLst>
              <a:ext uri="{FF2B5EF4-FFF2-40B4-BE49-F238E27FC236}">
                <a16:creationId xmlns:a16="http://schemas.microsoft.com/office/drawing/2014/main" id="{0DA82B83-FFC0-A641-955B-99A600771D10}"/>
              </a:ext>
            </a:extLst>
          </p:cNvPr>
          <p:cNvGraphicFramePr>
            <a:graphicFrameLocks noGrp="1"/>
          </p:cNvGraphicFramePr>
          <p:nvPr/>
        </p:nvGraphicFramePr>
        <p:xfrm>
          <a:off x="691640" y="1526648"/>
          <a:ext cx="8864523" cy="5329578"/>
        </p:xfrm>
        <a:graphic>
          <a:graphicData uri="http://schemas.openxmlformats.org/drawingml/2006/table">
            <a:tbl>
              <a:tblPr firstRow="1" bandRow="1">
                <a:tableStyleId>{2D5ABB26-0587-4C30-8999-92F81FD0307C}</a:tableStyleId>
              </a:tblPr>
              <a:tblGrid>
                <a:gridCol w="2315373">
                  <a:extLst>
                    <a:ext uri="{9D8B030D-6E8A-4147-A177-3AD203B41FA5}">
                      <a16:colId xmlns:a16="http://schemas.microsoft.com/office/drawing/2014/main" val="20000"/>
                    </a:ext>
                  </a:extLst>
                </a:gridCol>
                <a:gridCol w="2193647">
                  <a:extLst>
                    <a:ext uri="{9D8B030D-6E8A-4147-A177-3AD203B41FA5}">
                      <a16:colId xmlns:a16="http://schemas.microsoft.com/office/drawing/2014/main" val="20001"/>
                    </a:ext>
                  </a:extLst>
                </a:gridCol>
                <a:gridCol w="2161856">
                  <a:extLst>
                    <a:ext uri="{9D8B030D-6E8A-4147-A177-3AD203B41FA5}">
                      <a16:colId xmlns:a16="http://schemas.microsoft.com/office/drawing/2014/main" val="20002"/>
                    </a:ext>
                  </a:extLst>
                </a:gridCol>
                <a:gridCol w="2193647">
                  <a:extLst>
                    <a:ext uri="{9D8B030D-6E8A-4147-A177-3AD203B41FA5}">
                      <a16:colId xmlns:a16="http://schemas.microsoft.com/office/drawing/2014/main" val="20003"/>
                    </a:ext>
                  </a:extLst>
                </a:gridCol>
              </a:tblGrid>
              <a:tr h="641093">
                <a:tc>
                  <a:txBody>
                    <a:bodyPr/>
                    <a:lstStyle/>
                    <a:p>
                      <a:pPr algn="ctr"/>
                      <a:r>
                        <a:rPr lang="en-GB" sz="1400" b="0" i="0" dirty="0">
                          <a:solidFill>
                            <a:schemeClr val="tx1"/>
                          </a:solidFill>
                          <a:latin typeface="Myriad Pro" panose="020B0503030403020204" pitchFamily="34" charset="0"/>
                        </a:rPr>
                        <a:t>5. Postdocs are represented at departmental &amp; university level</a:t>
                      </a:r>
                    </a:p>
                  </a:txBody>
                  <a:tcPr marL="67850" marR="67850" marT="33925" marB="339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i="0" dirty="0">
                          <a:solidFill>
                            <a:schemeClr val="tx1"/>
                          </a:solidFill>
                          <a:latin typeface="Myriad Pro" panose="020B0503030403020204" pitchFamily="34" charset="0"/>
                        </a:rPr>
                        <a:t>4. Postdocs have access to teaching development opportunities</a:t>
                      </a:r>
                    </a:p>
                  </a:txBody>
                  <a:tcPr marL="67850" marR="67850" marT="33925" marB="339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i="0" dirty="0">
                          <a:solidFill>
                            <a:schemeClr val="tx1"/>
                          </a:solidFill>
                          <a:latin typeface="Myriad Pro" panose="020B0503030403020204" pitchFamily="34" charset="0"/>
                        </a:rPr>
                        <a:t>10. Postdocs have networking opportunities, both professionally and socially</a:t>
                      </a:r>
                    </a:p>
                  </a:txBody>
                  <a:tcPr marL="67850" marR="67850" marT="33925" marB="339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4">
                  <a:txBody>
                    <a:bodyPr/>
                    <a:lstStyle/>
                    <a:p>
                      <a:pPr algn="ctr"/>
                      <a:r>
                        <a:rPr lang="en-GB" sz="1400" b="0" i="0" dirty="0">
                          <a:solidFill>
                            <a:schemeClr val="tx1"/>
                          </a:solidFill>
                          <a:latin typeface="Myriad Pro" panose="020B0503030403020204" pitchFamily="34" charset="0"/>
                        </a:rPr>
                        <a:t>8. Postdocs have access to personal and professional development opportunities, including a centrally managed listing for all training opportunities</a:t>
                      </a:r>
                    </a:p>
                  </a:txBody>
                  <a:tcPr marL="67850" marR="67850" marT="33925" marB="339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641093">
                <a:tc>
                  <a:txBody>
                    <a:bodyPr/>
                    <a:lstStyle/>
                    <a:p>
                      <a:pPr algn="ctr"/>
                      <a:r>
                        <a:rPr lang="en-GB" sz="1400" b="0" i="0" dirty="0">
                          <a:solidFill>
                            <a:schemeClr val="tx1"/>
                          </a:solidFill>
                          <a:latin typeface="Myriad Pro" panose="020B0503030403020204" pitchFamily="34" charset="0"/>
                        </a:rPr>
                        <a:t>12. Postdocs receive alumni benefits on leaving Cambridge</a:t>
                      </a:r>
                    </a:p>
                  </a:txBody>
                  <a:tcPr marL="67850" marR="67850" marT="33925" marB="339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i="0" dirty="0">
                          <a:solidFill>
                            <a:schemeClr val="tx1"/>
                          </a:solidFill>
                          <a:latin typeface="Myriad Pro" panose="020B0503030403020204" pitchFamily="34" charset="0"/>
                        </a:rPr>
                        <a:t>3. Postdocs have access to leadership development opportunities</a:t>
                      </a:r>
                    </a:p>
                  </a:txBody>
                  <a:tcPr marL="67850" marR="67850" marT="33925" marB="339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i="0" dirty="0">
                          <a:solidFill>
                            <a:schemeClr val="tx1"/>
                          </a:solidFill>
                          <a:latin typeface="Myriad Pro" panose="020B0503030403020204" pitchFamily="34" charset="0"/>
                        </a:rPr>
                        <a:t>13. Postdocs have access to Collegiate Cambridge, i.e. College affiliation</a:t>
                      </a:r>
                    </a:p>
                  </a:txBody>
                  <a:tcPr marL="67850" marR="67850" marT="33925" marB="339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lang="en-GB" sz="1400" b="0" i="0" dirty="0">
                        <a:solidFill>
                          <a:schemeClr val="tx1"/>
                        </a:solidFill>
                        <a:latin typeface="Myriad Pro" panose="020B0503030403020204" pitchFamily="34" charset="0"/>
                      </a:endParaRPr>
                    </a:p>
                  </a:txBody>
                  <a:tcPr marL="67850" marR="67850" marT="33925" marB="339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5973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i="0" dirty="0">
                          <a:solidFill>
                            <a:schemeClr val="tx1"/>
                          </a:solidFill>
                          <a:latin typeface="Myriad Pro" panose="020B0503030403020204" pitchFamily="34" charset="0"/>
                        </a:rPr>
                        <a:t>14. Postdocs have access to services and activities to enhance their wellbeing as well as identifying sources of family support</a:t>
                      </a:r>
                    </a:p>
                  </a:txBody>
                  <a:tcPr marL="67850" marR="67850" marT="33925" marB="339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i="0" dirty="0">
                          <a:solidFill>
                            <a:schemeClr val="tx1"/>
                          </a:solidFill>
                          <a:latin typeface="Myriad Pro" panose="020B0503030403020204" pitchFamily="34" charset="0"/>
                        </a:rPr>
                        <a:t>1. Postdocs have the opportunity and resources to achieve research excellence and recognition for contributions to their research community</a:t>
                      </a:r>
                    </a:p>
                  </a:txBody>
                  <a:tcPr marL="67850" marR="67850" marT="33925" marB="339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i="0" dirty="0">
                          <a:solidFill>
                            <a:schemeClr val="tx1"/>
                          </a:solidFill>
                          <a:latin typeface="Myriad Pro" panose="020B0503030403020204" pitchFamily="34" charset="0"/>
                        </a:rPr>
                        <a:t>9. Postdocs are supported when moving to careers outside academia</a:t>
                      </a:r>
                    </a:p>
                  </a:txBody>
                  <a:tcPr marL="67850" marR="67850" marT="33925" marB="339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lang="en-GB" sz="1400" b="0" i="0" dirty="0">
                        <a:solidFill>
                          <a:schemeClr val="tx1"/>
                        </a:solidFill>
                        <a:latin typeface="Myriad Pro" panose="020B0503030403020204" pitchFamily="34" charset="0"/>
                      </a:endParaRPr>
                    </a:p>
                  </a:txBody>
                  <a:tcPr marL="67850" marR="67850" marT="33925" marB="339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5973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i="0" dirty="0">
                          <a:solidFill>
                            <a:schemeClr val="tx1"/>
                          </a:solidFill>
                          <a:latin typeface="Myriad Pro" panose="020B0503030403020204" pitchFamily="34" charset="0"/>
                        </a:rPr>
                        <a:t>11. Postdocs have a timely induction and are welcomed to Cambridge, both at a university and departmental level</a:t>
                      </a:r>
                    </a:p>
                  </a:txBody>
                  <a:tcPr marL="67850" marR="67850" marT="33925" marB="339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i="0" dirty="0">
                          <a:solidFill>
                            <a:schemeClr val="tx1"/>
                          </a:solidFill>
                          <a:latin typeface="Myriad Pro" panose="020B0503030403020204" pitchFamily="34" charset="0"/>
                        </a:rPr>
                        <a:t>2. Postdocs have support for their strategic career plan and progression, transition to becoming an independent researcher, progression within Cambridge</a:t>
                      </a:r>
                    </a:p>
                  </a:txBody>
                  <a:tcPr marL="67850" marR="67850" marT="33925" marB="339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i="0" dirty="0">
                          <a:solidFill>
                            <a:schemeClr val="tx1"/>
                          </a:solidFill>
                          <a:latin typeface="Myriad Pro" panose="020B0503030403020204" pitchFamily="34" charset="0"/>
                        </a:rPr>
                        <a:t>6. Postdocs have access to appropriate and timely mentoring support, including postdocs on short term contracts</a:t>
                      </a:r>
                    </a:p>
                  </a:txBody>
                  <a:tcPr marL="67850" marR="67850" marT="33925" marB="339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lang="en-GB" sz="1400" b="0" i="0" dirty="0">
                        <a:solidFill>
                          <a:schemeClr val="tx1"/>
                        </a:solidFill>
                        <a:latin typeface="Myriad Pro" panose="020B0503030403020204" pitchFamily="34" charset="0"/>
                      </a:endParaRPr>
                    </a:p>
                  </a:txBody>
                  <a:tcPr marL="67850" marR="67850" marT="33925" marB="339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44903610"/>
                  </a:ext>
                </a:extLst>
              </a:tr>
              <a:tr h="364258">
                <a:tc gridSpan="4">
                  <a:txBody>
                    <a:bodyPr/>
                    <a:lstStyle/>
                    <a:p>
                      <a:pPr algn="ctr"/>
                      <a:r>
                        <a:rPr lang="en-GB" sz="1400" b="0" i="0" dirty="0">
                          <a:solidFill>
                            <a:schemeClr val="tx1"/>
                          </a:solidFill>
                          <a:latin typeface="Myriad Pro" panose="020B0503030403020204" pitchFamily="34" charset="0"/>
                        </a:rPr>
                        <a:t>7. Postdocs have a meaningful, timely and regular professional review with a PI or line manager</a:t>
                      </a:r>
                    </a:p>
                  </a:txBody>
                  <a:tcPr marL="67850" marR="67850" marT="33925" marB="339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442823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1+#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0" y="1095869"/>
            <a:ext cx="6096000" cy="4923527"/>
          </a:xfrm>
          <a:prstGeom prst="rect">
            <a:avLst/>
          </a:prstGeom>
        </p:spPr>
        <p:txBody>
          <a:bodyPr>
            <a:spAutoFit/>
          </a:bodyPr>
          <a:lstStyle/>
          <a:p>
            <a:pPr>
              <a:lnSpc>
                <a:spcPct val="107000"/>
              </a:lnSpc>
              <a:spcBef>
                <a:spcPts val="1200"/>
              </a:spcBef>
              <a:spcAft>
                <a:spcPts val="0"/>
              </a:spcAft>
            </a:pPr>
            <a:r>
              <a:rPr lang="en-GB" sz="2800" b="1" kern="0" dirty="0">
                <a:solidFill>
                  <a:srgbClr val="A0AB3A"/>
                </a:solidFill>
                <a:latin typeface="Calibri Light" panose="020F0302020204030204" pitchFamily="34" charset="0"/>
                <a:ea typeface="Times New Roman" panose="02020603050405020304" pitchFamily="18" charset="0"/>
                <a:cs typeface="Times New Roman" panose="02020603050405020304" pitchFamily="18" charset="0"/>
              </a:rPr>
              <a:t>9.30am </a:t>
            </a:r>
            <a:endParaRPr lang="en-GB" sz="2800" b="1" kern="0" dirty="0" smtClean="0">
              <a:solidFill>
                <a:srgbClr val="A0AB3A"/>
              </a:solidFill>
              <a:latin typeface="Calibri Light" panose="020F0302020204030204" pitchFamily="34" charset="0"/>
              <a:ea typeface="Times New Roman" panose="02020603050405020304" pitchFamily="18" charset="0"/>
              <a:cs typeface="Times New Roman" panose="02020603050405020304" pitchFamily="18" charset="0"/>
            </a:endParaRPr>
          </a:p>
          <a:p>
            <a:pPr>
              <a:lnSpc>
                <a:spcPct val="107000"/>
              </a:lnSpc>
              <a:spcBef>
                <a:spcPts val="1200"/>
              </a:spcBef>
              <a:spcAft>
                <a:spcPts val="0"/>
              </a:spcAft>
            </a:pPr>
            <a:r>
              <a:rPr lang="en-GB" kern="0" dirty="0" smtClean="0">
                <a:ea typeface="Times New Roman" panose="02020603050405020304" pitchFamily="18" charset="0"/>
                <a:cs typeface="Times New Roman" panose="02020603050405020304" pitchFamily="18" charset="0"/>
              </a:rPr>
              <a:t>Presentations from key support services</a:t>
            </a:r>
            <a:endParaRPr lang="en-GB" sz="2800" b="1" kern="0" dirty="0" smtClean="0">
              <a:solidFill>
                <a:srgbClr val="2E74B5"/>
              </a:solidFill>
              <a:ea typeface="Times New Roman" panose="02020603050405020304" pitchFamily="18" charset="0"/>
              <a:cs typeface="Times New Roman" panose="02020603050405020304" pitchFamily="18" charset="0"/>
            </a:endParaRPr>
          </a:p>
          <a:p>
            <a:pPr>
              <a:lnSpc>
                <a:spcPct val="107000"/>
              </a:lnSpc>
              <a:spcBef>
                <a:spcPts val="1200"/>
              </a:spcBef>
              <a:spcAft>
                <a:spcPts val="0"/>
              </a:spcAft>
            </a:pPr>
            <a:r>
              <a:rPr lang="en-GB" sz="2800" b="1" kern="0" dirty="0" smtClean="0">
                <a:solidFill>
                  <a:srgbClr val="A0AB3A"/>
                </a:solidFill>
                <a:latin typeface="Calibri Light" panose="020F0302020204030204" pitchFamily="34" charset="0"/>
                <a:ea typeface="Times New Roman" panose="02020603050405020304" pitchFamily="18" charset="0"/>
                <a:cs typeface="Times New Roman" panose="02020603050405020304" pitchFamily="18" charset="0"/>
              </a:rPr>
              <a:t>10.30am </a:t>
            </a:r>
            <a:endParaRPr lang="en-GB" sz="2800" b="1" kern="0" dirty="0">
              <a:solidFill>
                <a:srgbClr val="A0AB3A"/>
              </a:solidFill>
              <a:latin typeface="Calibri Light" panose="020F03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dirty="0" smtClean="0">
                <a:latin typeface="Calibri" panose="020F0502020204030204" pitchFamily="34" charset="0"/>
                <a:ea typeface="Calibri" panose="020F0502020204030204" pitchFamily="34" charset="0"/>
                <a:cs typeface="Times New Roman" panose="02020603050405020304" pitchFamily="18" charset="0"/>
              </a:rPr>
              <a:t>Small group networking:</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dirty="0">
                <a:latin typeface="Calibri" panose="020F0502020204030204" pitchFamily="34" charset="0"/>
                <a:ea typeface="Calibri" panose="020F0502020204030204" pitchFamily="34" charset="0"/>
                <a:cs typeface="Times New Roman" panose="02020603050405020304" pitchFamily="18" charset="0"/>
              </a:rPr>
              <a:t>Supporting your research &amp; role</a:t>
            </a:r>
          </a:p>
          <a:p>
            <a:pPr>
              <a:lnSpc>
                <a:spcPct val="107000"/>
              </a:lnSpc>
              <a:spcAft>
                <a:spcPts val="800"/>
              </a:spcAft>
            </a:pPr>
            <a:r>
              <a:rPr lang="en-GB" dirty="0" smtClean="0">
                <a:latin typeface="Calibri" panose="020F0502020204030204" pitchFamily="34" charset="0"/>
                <a:ea typeface="Calibri" panose="020F0502020204030204" pitchFamily="34" charset="0"/>
                <a:cs typeface="Times New Roman" panose="02020603050405020304" pitchFamily="18" charset="0"/>
              </a:rPr>
              <a:t>Employee benefits &amp; services</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dirty="0" smtClean="0">
                <a:latin typeface="Calibri" panose="020F0502020204030204" pitchFamily="34" charset="0"/>
                <a:ea typeface="Calibri" panose="020F0502020204030204" pitchFamily="34" charset="0"/>
                <a:cs typeface="Times New Roman" panose="02020603050405020304" pitchFamily="18" charset="0"/>
              </a:rPr>
              <a:t>Opportunities in teaching</a:t>
            </a:r>
            <a:r>
              <a:rPr lang="en-GB" dirty="0">
                <a:latin typeface="Calibri" panose="020F0502020204030204" pitchFamily="34" charset="0"/>
                <a:ea typeface="Calibri" panose="020F0502020204030204" pitchFamily="34" charset="0"/>
                <a:cs typeface="Times New Roman" panose="02020603050405020304" pitchFamily="18" charset="0"/>
              </a:rPr>
              <a:t>, communications &amp; policy</a:t>
            </a:r>
          </a:p>
          <a:p>
            <a:pPr>
              <a:lnSpc>
                <a:spcPct val="107000"/>
              </a:lnSpc>
              <a:spcAft>
                <a:spcPts val="800"/>
              </a:spcAft>
            </a:pPr>
            <a:r>
              <a:rPr lang="en-GB" dirty="0">
                <a:latin typeface="Calibri" panose="020F0502020204030204" pitchFamily="34" charset="0"/>
                <a:ea typeface="Calibri" panose="020F0502020204030204" pitchFamily="34" charset="0"/>
                <a:cs typeface="Times New Roman" panose="02020603050405020304" pitchFamily="18" charset="0"/>
              </a:rPr>
              <a:t>Communities &amp; networks</a:t>
            </a:r>
          </a:p>
          <a:p>
            <a:pPr>
              <a:lnSpc>
                <a:spcPct val="107000"/>
              </a:lnSpc>
              <a:spcAft>
                <a:spcPts val="800"/>
              </a:spcAft>
            </a:pPr>
            <a:r>
              <a:rPr lang="en-GB" dirty="0">
                <a:latin typeface="Calibri" panose="020F0502020204030204" pitchFamily="34" charset="0"/>
                <a:ea typeface="Calibri" panose="020F0502020204030204" pitchFamily="34" charset="0"/>
                <a:cs typeface="Times New Roman" panose="02020603050405020304" pitchFamily="18" charset="0"/>
              </a:rPr>
              <a:t>Developing business and entrepreneurial skills</a:t>
            </a:r>
          </a:p>
          <a:p>
            <a:pPr>
              <a:lnSpc>
                <a:spcPct val="107000"/>
              </a:lnSpc>
              <a:spcBef>
                <a:spcPts val="1200"/>
              </a:spcBef>
              <a:spcAft>
                <a:spcPts val="0"/>
              </a:spcAft>
            </a:pPr>
            <a:r>
              <a:rPr lang="en-GB" sz="2800" b="1" kern="0" dirty="0">
                <a:solidFill>
                  <a:srgbClr val="A0AB3A"/>
                </a:solidFill>
                <a:latin typeface="Calibri Light" panose="020F0302020204030204" pitchFamily="34" charset="0"/>
                <a:ea typeface="Times New Roman" panose="02020603050405020304" pitchFamily="18" charset="0"/>
                <a:cs typeface="Times New Roman" panose="02020603050405020304" pitchFamily="18" charset="0"/>
              </a:rPr>
              <a:t>11.15</a:t>
            </a:r>
          </a:p>
          <a:p>
            <a:pPr>
              <a:lnSpc>
                <a:spcPct val="107000"/>
              </a:lnSpc>
              <a:spcAft>
                <a:spcPts val="800"/>
              </a:spcAft>
            </a:pPr>
            <a:r>
              <a:rPr lang="en-GB" dirty="0">
                <a:latin typeface="Calibri" panose="020F0502020204030204" pitchFamily="34" charset="0"/>
                <a:ea typeface="Calibri" panose="020F0502020204030204" pitchFamily="34" charset="0"/>
                <a:cs typeface="Times New Roman" panose="02020603050405020304" pitchFamily="18" charset="0"/>
              </a:rPr>
              <a:t>Refreshments and fair</a:t>
            </a:r>
          </a:p>
        </p:txBody>
      </p:sp>
    </p:spTree>
    <p:extLst>
      <p:ext uri="{BB962C8B-B14F-4D97-AF65-F5344CB8AC3E}">
        <p14:creationId xmlns:p14="http://schemas.microsoft.com/office/powerpoint/2010/main" val="5687231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082D9D3-D356-444B-9677-B836333CCFB5}"/>
              </a:ext>
            </a:extLst>
          </p:cNvPr>
          <p:cNvGrpSpPr/>
          <p:nvPr/>
        </p:nvGrpSpPr>
        <p:grpSpPr>
          <a:xfrm>
            <a:off x="9294829" y="0"/>
            <a:ext cx="2897171" cy="6858000"/>
            <a:chOff x="9294829" y="0"/>
            <a:chExt cx="2897171" cy="6858000"/>
          </a:xfrm>
        </p:grpSpPr>
        <p:pic>
          <p:nvPicPr>
            <p:cNvPr id="5" name="Picture 4">
              <a:extLst>
                <a:ext uri="{FF2B5EF4-FFF2-40B4-BE49-F238E27FC236}">
                  <a16:creationId xmlns:a16="http://schemas.microsoft.com/office/drawing/2014/main" id="{D6C850DE-FF34-E346-8C0F-532153967FDC}"/>
                </a:ext>
              </a:extLst>
            </p:cNvPr>
            <p:cNvPicPr>
              <a:picLocks noChangeAspect="1"/>
            </p:cNvPicPr>
            <p:nvPr/>
          </p:nvPicPr>
          <p:blipFill>
            <a:blip r:embed="rId2"/>
            <a:stretch>
              <a:fillRect/>
            </a:stretch>
          </p:blipFill>
          <p:spPr>
            <a:xfrm>
              <a:off x="9294829" y="0"/>
              <a:ext cx="2897171" cy="6858000"/>
            </a:xfrm>
            <a:prstGeom prst="rect">
              <a:avLst/>
            </a:prstGeom>
          </p:spPr>
        </p:pic>
        <p:pic>
          <p:nvPicPr>
            <p:cNvPr id="7" name="Picture 6">
              <a:extLst>
                <a:ext uri="{FF2B5EF4-FFF2-40B4-BE49-F238E27FC236}">
                  <a16:creationId xmlns:a16="http://schemas.microsoft.com/office/drawing/2014/main" id="{A8AA4818-6D37-B74E-90E0-543EBE02ECD1}"/>
                </a:ext>
              </a:extLst>
            </p:cNvPr>
            <p:cNvPicPr>
              <a:picLocks noChangeAspect="1"/>
            </p:cNvPicPr>
            <p:nvPr/>
          </p:nvPicPr>
          <p:blipFill>
            <a:blip r:embed="rId3"/>
            <a:stretch>
              <a:fillRect/>
            </a:stretch>
          </p:blipFill>
          <p:spPr>
            <a:xfrm>
              <a:off x="10320759" y="6024735"/>
              <a:ext cx="1415970" cy="629889"/>
            </a:xfrm>
            <a:prstGeom prst="rect">
              <a:avLst/>
            </a:prstGeom>
          </p:spPr>
        </p:pic>
      </p:grpSp>
      <p:pic>
        <p:nvPicPr>
          <p:cNvPr id="9" name="Picture 8">
            <a:extLst>
              <a:ext uri="{FF2B5EF4-FFF2-40B4-BE49-F238E27FC236}">
                <a16:creationId xmlns:a16="http://schemas.microsoft.com/office/drawing/2014/main" id="{D0FE0A72-1C39-1147-B0F0-38B39A882CF3}"/>
              </a:ext>
            </a:extLst>
          </p:cNvPr>
          <p:cNvPicPr>
            <a:picLocks noChangeAspect="1"/>
          </p:cNvPicPr>
          <p:nvPr/>
        </p:nvPicPr>
        <p:blipFill>
          <a:blip r:embed="rId4"/>
          <a:stretch>
            <a:fillRect/>
          </a:stretch>
        </p:blipFill>
        <p:spPr>
          <a:xfrm>
            <a:off x="458405" y="6099485"/>
            <a:ext cx="2308302" cy="480387"/>
          </a:xfrm>
          <a:prstGeom prst="rect">
            <a:avLst/>
          </a:prstGeom>
        </p:spPr>
      </p:pic>
      <p:sp>
        <p:nvSpPr>
          <p:cNvPr id="3" name="Subtitle 2">
            <a:extLst>
              <a:ext uri="{FF2B5EF4-FFF2-40B4-BE49-F238E27FC236}">
                <a16:creationId xmlns:a16="http://schemas.microsoft.com/office/drawing/2014/main" id="{8904A9C1-BBCC-1844-887C-7BBF4D82940A}"/>
              </a:ext>
            </a:extLst>
          </p:cNvPr>
          <p:cNvSpPr>
            <a:spLocks noGrp="1"/>
          </p:cNvSpPr>
          <p:nvPr>
            <p:ph type="subTitle" idx="1"/>
          </p:nvPr>
        </p:nvSpPr>
        <p:spPr>
          <a:xfrm>
            <a:off x="1729033" y="443417"/>
            <a:ext cx="8733934" cy="1170780"/>
          </a:xfrm>
        </p:spPr>
        <p:txBody>
          <a:bodyPr>
            <a:normAutofit/>
          </a:bodyPr>
          <a:lstStyle/>
          <a:p>
            <a:r>
              <a:rPr lang="en-US" sz="4400" b="1" dirty="0">
                <a:solidFill>
                  <a:srgbClr val="A0AB3A"/>
                </a:solidFill>
                <a:latin typeface="Myriad Pro" panose="020B0503030403020204" pitchFamily="34" charset="0"/>
              </a:rPr>
              <a:t>Contact Us</a:t>
            </a:r>
            <a:endParaRPr lang="en-US" sz="4400" b="1" dirty="0">
              <a:solidFill>
                <a:srgbClr val="A0AB3A"/>
              </a:solidFill>
              <a:latin typeface="Myriad Pro Semibold" panose="020B0503030403020204" pitchFamily="34" charset="0"/>
            </a:endParaRPr>
          </a:p>
        </p:txBody>
      </p:sp>
      <p:sp>
        <p:nvSpPr>
          <p:cNvPr id="11" name="TextBox 10">
            <a:extLst>
              <a:ext uri="{FF2B5EF4-FFF2-40B4-BE49-F238E27FC236}">
                <a16:creationId xmlns:a16="http://schemas.microsoft.com/office/drawing/2014/main" id="{680638DB-7D86-D34B-B072-C3338AEC1B4E}"/>
              </a:ext>
            </a:extLst>
          </p:cNvPr>
          <p:cNvSpPr txBox="1"/>
          <p:nvPr/>
        </p:nvSpPr>
        <p:spPr>
          <a:xfrm>
            <a:off x="1729033" y="1632859"/>
            <a:ext cx="7565796" cy="3300904"/>
          </a:xfrm>
          <a:prstGeom prst="rect">
            <a:avLst/>
          </a:prstGeom>
          <a:noFill/>
        </p:spPr>
        <p:txBody>
          <a:bodyPr wrap="square" rtlCol="0">
            <a:spAutoFit/>
          </a:bodyPr>
          <a:lstStyle/>
          <a:p>
            <a:pPr>
              <a:lnSpc>
                <a:spcPct val="125000"/>
              </a:lnSpc>
            </a:pPr>
            <a:r>
              <a:rPr lang="en-US" sz="2400" b="1" dirty="0">
                <a:latin typeface="Myriad Pro Semibold" panose="020B0503030403020204" pitchFamily="34" charset="0"/>
              </a:rPr>
              <a:t>	contact.opda@admin.cam.ac.uk</a:t>
            </a:r>
          </a:p>
          <a:p>
            <a:pPr>
              <a:lnSpc>
                <a:spcPct val="125000"/>
              </a:lnSpc>
            </a:pPr>
            <a:endParaRPr lang="en-US" sz="2400" b="1" dirty="0">
              <a:latin typeface="Myriad Pro Semibold" panose="020B0503030403020204" pitchFamily="34" charset="0"/>
            </a:endParaRPr>
          </a:p>
          <a:p>
            <a:pPr>
              <a:lnSpc>
                <a:spcPct val="125000"/>
              </a:lnSpc>
            </a:pPr>
            <a:r>
              <a:rPr lang="en-US" sz="2400" b="1" dirty="0">
                <a:latin typeface="Myriad Pro Semibold" panose="020B0503030403020204" pitchFamily="34" charset="0"/>
              </a:rPr>
              <a:t>	www.opda.cam.ac.uk</a:t>
            </a:r>
          </a:p>
          <a:p>
            <a:pPr>
              <a:lnSpc>
                <a:spcPct val="125000"/>
              </a:lnSpc>
            </a:pPr>
            <a:endParaRPr lang="en-US" sz="2400" b="1" dirty="0">
              <a:latin typeface="Myriad Pro Semibold" panose="020B0503030403020204" pitchFamily="34" charset="0"/>
            </a:endParaRPr>
          </a:p>
          <a:p>
            <a:pPr>
              <a:lnSpc>
                <a:spcPct val="125000"/>
              </a:lnSpc>
            </a:pPr>
            <a:r>
              <a:rPr lang="en-US" sz="2400" b="1" dirty="0">
                <a:latin typeface="Myriad Pro Semibold" panose="020B0503030403020204" pitchFamily="34" charset="0"/>
              </a:rPr>
              <a:t>	www.twitter.com/@opdacam</a:t>
            </a:r>
          </a:p>
          <a:p>
            <a:pPr>
              <a:lnSpc>
                <a:spcPct val="125000"/>
              </a:lnSpc>
            </a:pPr>
            <a:endParaRPr lang="en-US" sz="2400" b="1" dirty="0">
              <a:latin typeface="Myriad Pro Semibold" panose="020B0503030403020204" pitchFamily="34" charset="0"/>
            </a:endParaRPr>
          </a:p>
          <a:p>
            <a:pPr>
              <a:lnSpc>
                <a:spcPct val="125000"/>
              </a:lnSpc>
            </a:pPr>
            <a:r>
              <a:rPr lang="en-US" sz="2400" b="1" dirty="0">
                <a:latin typeface="Myriad Pro Semibold" panose="020B0503030403020204" pitchFamily="34" charset="0"/>
              </a:rPr>
              <a:t>	01223 336 661</a:t>
            </a:r>
          </a:p>
        </p:txBody>
      </p:sp>
    </p:spTree>
    <p:extLst>
      <p:ext uri="{BB962C8B-B14F-4D97-AF65-F5344CB8AC3E}">
        <p14:creationId xmlns:p14="http://schemas.microsoft.com/office/powerpoint/2010/main" val="22519514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904A9C1-BBCC-1844-887C-7BBF4D82940A}"/>
              </a:ext>
            </a:extLst>
          </p:cNvPr>
          <p:cNvSpPr>
            <a:spLocks noGrp="1"/>
          </p:cNvSpPr>
          <p:nvPr>
            <p:ph type="subTitle" idx="1"/>
          </p:nvPr>
        </p:nvSpPr>
        <p:spPr>
          <a:xfrm>
            <a:off x="1729033" y="2029620"/>
            <a:ext cx="8733934" cy="2798761"/>
          </a:xfrm>
        </p:spPr>
        <p:txBody>
          <a:bodyPr>
            <a:normAutofit/>
          </a:bodyPr>
          <a:lstStyle/>
          <a:p>
            <a:r>
              <a:rPr lang="en-US" sz="4400" b="1" dirty="0">
                <a:solidFill>
                  <a:srgbClr val="A0AB3A"/>
                </a:solidFill>
                <a:latin typeface="Myriad Pro" panose="020B0503030403020204" pitchFamily="34" charset="0"/>
              </a:rPr>
              <a:t>Office of Postdoctoral Affairs</a:t>
            </a:r>
          </a:p>
          <a:p>
            <a:endParaRPr lang="en-US" sz="4400" b="1" dirty="0">
              <a:solidFill>
                <a:srgbClr val="A0AB3A"/>
              </a:solidFill>
              <a:latin typeface="Myriad Pro" panose="020B0503030403020204" pitchFamily="34" charset="0"/>
            </a:endParaRPr>
          </a:p>
          <a:p>
            <a:r>
              <a:rPr lang="en-US" sz="4400" b="1" dirty="0">
                <a:solidFill>
                  <a:srgbClr val="A0AB3A"/>
                </a:solidFill>
                <a:latin typeface="Myriad Pro" panose="020B0503030403020204" pitchFamily="34" charset="0"/>
              </a:rPr>
              <a:t>OPdA</a:t>
            </a:r>
            <a:endParaRPr lang="en-US" sz="4400" b="1" dirty="0">
              <a:solidFill>
                <a:srgbClr val="A0AB3A"/>
              </a:solidFill>
              <a:latin typeface="Myriad Pro Semibold" panose="020B0503030403020204" pitchFamily="34" charset="0"/>
            </a:endParaRPr>
          </a:p>
        </p:txBody>
      </p:sp>
      <p:grpSp>
        <p:nvGrpSpPr>
          <p:cNvPr id="10" name="Group 9">
            <a:extLst>
              <a:ext uri="{FF2B5EF4-FFF2-40B4-BE49-F238E27FC236}">
                <a16:creationId xmlns:a16="http://schemas.microsoft.com/office/drawing/2014/main" id="{5082D9D3-D356-444B-9677-B836333CCFB5}"/>
              </a:ext>
            </a:extLst>
          </p:cNvPr>
          <p:cNvGrpSpPr/>
          <p:nvPr/>
        </p:nvGrpSpPr>
        <p:grpSpPr>
          <a:xfrm>
            <a:off x="9294829" y="0"/>
            <a:ext cx="2897171" cy="6858000"/>
            <a:chOff x="9294829" y="0"/>
            <a:chExt cx="2897171" cy="6858000"/>
          </a:xfrm>
        </p:grpSpPr>
        <p:pic>
          <p:nvPicPr>
            <p:cNvPr id="5" name="Picture 4">
              <a:extLst>
                <a:ext uri="{FF2B5EF4-FFF2-40B4-BE49-F238E27FC236}">
                  <a16:creationId xmlns:a16="http://schemas.microsoft.com/office/drawing/2014/main" id="{D6C850DE-FF34-E346-8C0F-532153967FDC}"/>
                </a:ext>
              </a:extLst>
            </p:cNvPr>
            <p:cNvPicPr>
              <a:picLocks noChangeAspect="1"/>
            </p:cNvPicPr>
            <p:nvPr/>
          </p:nvPicPr>
          <p:blipFill>
            <a:blip r:embed="rId2"/>
            <a:stretch>
              <a:fillRect/>
            </a:stretch>
          </p:blipFill>
          <p:spPr>
            <a:xfrm>
              <a:off x="9294829" y="0"/>
              <a:ext cx="2897171" cy="6858000"/>
            </a:xfrm>
            <a:prstGeom prst="rect">
              <a:avLst/>
            </a:prstGeom>
          </p:spPr>
        </p:pic>
        <p:pic>
          <p:nvPicPr>
            <p:cNvPr id="7" name="Picture 6">
              <a:extLst>
                <a:ext uri="{FF2B5EF4-FFF2-40B4-BE49-F238E27FC236}">
                  <a16:creationId xmlns:a16="http://schemas.microsoft.com/office/drawing/2014/main" id="{A8AA4818-6D37-B74E-90E0-543EBE02ECD1}"/>
                </a:ext>
              </a:extLst>
            </p:cNvPr>
            <p:cNvPicPr>
              <a:picLocks noChangeAspect="1"/>
            </p:cNvPicPr>
            <p:nvPr/>
          </p:nvPicPr>
          <p:blipFill>
            <a:blip r:embed="rId3"/>
            <a:stretch>
              <a:fillRect/>
            </a:stretch>
          </p:blipFill>
          <p:spPr>
            <a:xfrm>
              <a:off x="10320759" y="6024735"/>
              <a:ext cx="1415970" cy="629889"/>
            </a:xfrm>
            <a:prstGeom prst="rect">
              <a:avLst/>
            </a:prstGeom>
          </p:spPr>
        </p:pic>
      </p:grpSp>
      <p:pic>
        <p:nvPicPr>
          <p:cNvPr id="9" name="Picture 8">
            <a:extLst>
              <a:ext uri="{FF2B5EF4-FFF2-40B4-BE49-F238E27FC236}">
                <a16:creationId xmlns:a16="http://schemas.microsoft.com/office/drawing/2014/main" id="{D0FE0A72-1C39-1147-B0F0-38B39A882CF3}"/>
              </a:ext>
            </a:extLst>
          </p:cNvPr>
          <p:cNvPicPr>
            <a:picLocks noChangeAspect="1"/>
          </p:cNvPicPr>
          <p:nvPr/>
        </p:nvPicPr>
        <p:blipFill>
          <a:blip r:embed="rId4"/>
          <a:stretch>
            <a:fillRect/>
          </a:stretch>
        </p:blipFill>
        <p:spPr>
          <a:xfrm>
            <a:off x="458405" y="6099485"/>
            <a:ext cx="2308302" cy="480387"/>
          </a:xfrm>
          <a:prstGeom prst="rect">
            <a:avLst/>
          </a:prstGeom>
        </p:spPr>
      </p:pic>
    </p:spTree>
    <p:extLst>
      <p:ext uri="{BB962C8B-B14F-4D97-AF65-F5344CB8AC3E}">
        <p14:creationId xmlns:p14="http://schemas.microsoft.com/office/powerpoint/2010/main" val="32158052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2C83A2-2A27-1C4A-B341-BED43EEE55D1}"/>
              </a:ext>
            </a:extLst>
          </p:cNvPr>
          <p:cNvPicPr>
            <a:picLocks noChangeAspect="1"/>
          </p:cNvPicPr>
          <p:nvPr/>
        </p:nvPicPr>
        <p:blipFill>
          <a:blip r:embed="rId2">
            <a:alphaModFix amt="20000"/>
          </a:blip>
          <a:stretch>
            <a:fillRect/>
          </a:stretch>
        </p:blipFill>
        <p:spPr>
          <a:xfrm>
            <a:off x="9294829" y="0"/>
            <a:ext cx="2897171" cy="6858000"/>
          </a:xfrm>
          <a:prstGeom prst="rect">
            <a:avLst/>
          </a:prstGeom>
        </p:spPr>
      </p:pic>
      <p:pic>
        <p:nvPicPr>
          <p:cNvPr id="20" name="Picture 19">
            <a:extLst>
              <a:ext uri="{FF2B5EF4-FFF2-40B4-BE49-F238E27FC236}">
                <a16:creationId xmlns:a16="http://schemas.microsoft.com/office/drawing/2014/main" id="{F525567A-C095-8E4E-AC5A-699F06D6790F}"/>
              </a:ext>
            </a:extLst>
          </p:cNvPr>
          <p:cNvPicPr>
            <a:picLocks noChangeAspect="1"/>
          </p:cNvPicPr>
          <p:nvPr/>
        </p:nvPicPr>
        <p:blipFill>
          <a:blip r:embed="rId3"/>
          <a:stretch>
            <a:fillRect/>
          </a:stretch>
        </p:blipFill>
        <p:spPr>
          <a:xfrm>
            <a:off x="10320759" y="6024735"/>
            <a:ext cx="1415970" cy="629889"/>
          </a:xfrm>
          <a:prstGeom prst="rect">
            <a:avLst/>
          </a:prstGeom>
        </p:spPr>
      </p:pic>
      <p:sp>
        <p:nvSpPr>
          <p:cNvPr id="22" name="TextBox 21">
            <a:extLst>
              <a:ext uri="{FF2B5EF4-FFF2-40B4-BE49-F238E27FC236}">
                <a16:creationId xmlns:a16="http://schemas.microsoft.com/office/drawing/2014/main" id="{824C8960-B6AA-CC47-8791-BDC24312F66C}"/>
              </a:ext>
            </a:extLst>
          </p:cNvPr>
          <p:cNvSpPr txBox="1"/>
          <p:nvPr/>
        </p:nvSpPr>
        <p:spPr>
          <a:xfrm>
            <a:off x="847530" y="1390262"/>
            <a:ext cx="9145555" cy="3170099"/>
          </a:xfrm>
          <a:prstGeom prst="rect">
            <a:avLst/>
          </a:prstGeom>
          <a:noFill/>
        </p:spPr>
        <p:txBody>
          <a:bodyPr wrap="square" rtlCol="0">
            <a:spAutoFit/>
          </a:bodyPr>
          <a:lstStyle/>
          <a:p>
            <a:r>
              <a:rPr lang="en-US" sz="2000" dirty="0">
                <a:latin typeface="Myriad Pro"/>
                <a:cs typeface="Myriad Pro"/>
              </a:rPr>
              <a:t>“Our postdocs, alongside our postgraduate students, embody our future and our world-class scholarly ambition, and they deserve the ambition on our part to match it. </a:t>
            </a:r>
          </a:p>
          <a:p>
            <a:endParaRPr lang="en-US" sz="2000" dirty="0">
              <a:latin typeface="Myriad Pro"/>
              <a:cs typeface="Myriad Pro"/>
            </a:endParaRPr>
          </a:p>
          <a:p>
            <a:r>
              <a:rPr lang="en-US" sz="2000" dirty="0">
                <a:latin typeface="Myriad Pro"/>
                <a:cs typeface="Myriad Pro"/>
              </a:rPr>
              <a:t>They are, and will be, successful but we must also want them to think of Cambridge as the place that changed their lives, and helped and supported them in all aspects at this critical time in their careers. </a:t>
            </a:r>
          </a:p>
          <a:p>
            <a:endParaRPr lang="en-US" sz="2000" dirty="0">
              <a:latin typeface="Myriad Pro"/>
              <a:cs typeface="Myriad Pro"/>
            </a:endParaRPr>
          </a:p>
          <a:p>
            <a:r>
              <a:rPr lang="en-US" sz="2000" dirty="0">
                <a:latin typeface="Myriad Pro"/>
                <a:cs typeface="Myriad Pro"/>
              </a:rPr>
              <a:t>In achieving that, we empower them to ensure the continued international standing of the University.”</a:t>
            </a:r>
          </a:p>
        </p:txBody>
      </p:sp>
      <p:sp>
        <p:nvSpPr>
          <p:cNvPr id="9" name="TextBox 8">
            <a:extLst>
              <a:ext uri="{FF2B5EF4-FFF2-40B4-BE49-F238E27FC236}">
                <a16:creationId xmlns:a16="http://schemas.microsoft.com/office/drawing/2014/main" id="{10654E7D-D35A-6547-B16D-341AEF5D755B}"/>
              </a:ext>
            </a:extLst>
          </p:cNvPr>
          <p:cNvSpPr txBox="1"/>
          <p:nvPr/>
        </p:nvSpPr>
        <p:spPr>
          <a:xfrm>
            <a:off x="3765144" y="5386015"/>
            <a:ext cx="3310325" cy="646331"/>
          </a:xfrm>
          <a:prstGeom prst="rect">
            <a:avLst/>
          </a:prstGeom>
          <a:noFill/>
        </p:spPr>
        <p:txBody>
          <a:bodyPr wrap="square" rtlCol="0">
            <a:spAutoFit/>
          </a:bodyPr>
          <a:lstStyle/>
          <a:p>
            <a:pPr algn="ctr"/>
            <a:r>
              <a:rPr lang="en-US" sz="2000" dirty="0">
                <a:latin typeface="Myriad Pro"/>
                <a:cs typeface="Myriad Pro"/>
              </a:rPr>
              <a:t>Prof. Sir Leszek Borysiewicz</a:t>
            </a:r>
          </a:p>
          <a:p>
            <a:pPr algn="ctr"/>
            <a:r>
              <a:rPr lang="en-US" sz="1600" dirty="0">
                <a:latin typeface="Myriad Pro"/>
                <a:cs typeface="Myriad Pro"/>
              </a:rPr>
              <a:t>Vice-Chancellor 2010-2017</a:t>
            </a:r>
          </a:p>
        </p:txBody>
      </p:sp>
    </p:spTree>
    <p:extLst>
      <p:ext uri="{BB962C8B-B14F-4D97-AF65-F5344CB8AC3E}">
        <p14:creationId xmlns:p14="http://schemas.microsoft.com/office/powerpoint/2010/main" val="7407686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2C83A2-2A27-1C4A-B341-BED43EEE55D1}"/>
              </a:ext>
            </a:extLst>
          </p:cNvPr>
          <p:cNvPicPr>
            <a:picLocks noChangeAspect="1"/>
          </p:cNvPicPr>
          <p:nvPr/>
        </p:nvPicPr>
        <p:blipFill>
          <a:blip r:embed="rId3">
            <a:alphaModFix amt="20000"/>
          </a:blip>
          <a:stretch>
            <a:fillRect/>
          </a:stretch>
        </p:blipFill>
        <p:spPr>
          <a:xfrm>
            <a:off x="9294829" y="0"/>
            <a:ext cx="2897171" cy="6858000"/>
          </a:xfrm>
          <a:prstGeom prst="rect">
            <a:avLst/>
          </a:prstGeom>
        </p:spPr>
      </p:pic>
      <p:pic>
        <p:nvPicPr>
          <p:cNvPr id="20" name="Picture 19">
            <a:extLst>
              <a:ext uri="{FF2B5EF4-FFF2-40B4-BE49-F238E27FC236}">
                <a16:creationId xmlns:a16="http://schemas.microsoft.com/office/drawing/2014/main" id="{F525567A-C095-8E4E-AC5A-699F06D6790F}"/>
              </a:ext>
            </a:extLst>
          </p:cNvPr>
          <p:cNvPicPr>
            <a:picLocks noChangeAspect="1"/>
          </p:cNvPicPr>
          <p:nvPr/>
        </p:nvPicPr>
        <p:blipFill>
          <a:blip r:embed="rId4"/>
          <a:stretch>
            <a:fillRect/>
          </a:stretch>
        </p:blipFill>
        <p:spPr>
          <a:xfrm>
            <a:off x="10320759" y="6024735"/>
            <a:ext cx="1415970" cy="629889"/>
          </a:xfrm>
          <a:prstGeom prst="rect">
            <a:avLst/>
          </a:prstGeom>
        </p:spPr>
      </p:pic>
      <p:sp>
        <p:nvSpPr>
          <p:cNvPr id="6" name="Title 3">
            <a:extLst>
              <a:ext uri="{FF2B5EF4-FFF2-40B4-BE49-F238E27FC236}">
                <a16:creationId xmlns:a16="http://schemas.microsoft.com/office/drawing/2014/main" id="{615C3AE9-C53A-774C-AF4F-19BD77602443}"/>
              </a:ext>
            </a:extLst>
          </p:cNvPr>
          <p:cNvSpPr>
            <a:spLocks noGrp="1"/>
          </p:cNvSpPr>
          <p:nvPr>
            <p:ph type="title"/>
          </p:nvPr>
        </p:nvSpPr>
        <p:spPr/>
        <p:txBody>
          <a:bodyPr anchor="t">
            <a:normAutofit/>
          </a:bodyPr>
          <a:lstStyle/>
          <a:p>
            <a:r>
              <a:rPr lang="en-US" sz="2800" b="1" dirty="0">
                <a:latin typeface="Myriad Pro"/>
              </a:rPr>
              <a:t>What’s special about Cambridge?</a:t>
            </a:r>
            <a:endParaRPr lang="en-US" sz="2800" dirty="0"/>
          </a:p>
        </p:txBody>
      </p:sp>
      <p:sp>
        <p:nvSpPr>
          <p:cNvPr id="2" name="Content Placeholder 1"/>
          <p:cNvSpPr>
            <a:spLocks noGrp="1"/>
          </p:cNvSpPr>
          <p:nvPr>
            <p:ph idx="1"/>
          </p:nvPr>
        </p:nvSpPr>
        <p:spPr>
          <a:xfrm>
            <a:off x="513144" y="1253331"/>
            <a:ext cx="10515600" cy="4351338"/>
          </a:xfrm>
        </p:spPr>
        <p:txBody>
          <a:bodyPr/>
          <a:lstStyle/>
          <a:p>
            <a:pPr marL="0" indent="0">
              <a:lnSpc>
                <a:spcPct val="200000"/>
              </a:lnSpc>
              <a:buNone/>
            </a:pPr>
            <a:r>
              <a:rPr lang="en-US" sz="2000" dirty="0">
                <a:latin typeface="Myriad Pro" panose="020B0503030403020204" pitchFamily="34" charset="0"/>
              </a:rPr>
              <a:t>Self-governing: At times bureaucratic – but highly democratic</a:t>
            </a:r>
          </a:p>
          <a:p>
            <a:pPr marL="0" indent="0">
              <a:lnSpc>
                <a:spcPct val="200000"/>
              </a:lnSpc>
              <a:buNone/>
            </a:pPr>
            <a:r>
              <a:rPr lang="en-US" sz="2000" dirty="0">
                <a:solidFill>
                  <a:srgbClr val="29331B"/>
                </a:solidFill>
                <a:latin typeface="Myriad Pro"/>
                <a:cs typeface="Myriad Pro"/>
              </a:rPr>
              <a:t>Collegiate: 31 interdependent, self-governing Colleges</a:t>
            </a:r>
          </a:p>
          <a:p>
            <a:pPr marL="0" indent="0">
              <a:lnSpc>
                <a:spcPct val="200000"/>
              </a:lnSpc>
              <a:buNone/>
            </a:pPr>
            <a:r>
              <a:rPr lang="en-US" sz="2000" dirty="0">
                <a:solidFill>
                  <a:srgbClr val="29331B"/>
                </a:solidFill>
                <a:latin typeface="Myriad Pro"/>
                <a:cs typeface="Myriad Pro"/>
              </a:rPr>
              <a:t>Size: 19K students, 11k staff, of which 4000+ postdocs </a:t>
            </a:r>
          </a:p>
          <a:p>
            <a:pPr marL="0" indent="0">
              <a:lnSpc>
                <a:spcPct val="200000"/>
              </a:lnSpc>
              <a:buNone/>
            </a:pPr>
            <a:r>
              <a:rPr lang="en-US" sz="2000" dirty="0">
                <a:solidFill>
                  <a:srgbClr val="29331B"/>
                </a:solidFill>
                <a:latin typeface="Myriad Pro"/>
                <a:cs typeface="Myriad Pro"/>
              </a:rPr>
              <a:t>International: Over 50% of postdocs (90 nationalities) and 28% academic staff</a:t>
            </a:r>
          </a:p>
          <a:p>
            <a:pPr marL="0" indent="0">
              <a:lnSpc>
                <a:spcPct val="200000"/>
              </a:lnSpc>
              <a:buNone/>
            </a:pPr>
            <a:endParaRPr lang="en-US" dirty="0">
              <a:latin typeface="Myriad Pro" panose="020B0503030403020204" pitchFamily="34" charset="0"/>
            </a:endParaRPr>
          </a:p>
          <a:p>
            <a:endParaRPr lang="en-GB" dirty="0"/>
          </a:p>
        </p:txBody>
      </p:sp>
      <p:pic>
        <p:nvPicPr>
          <p:cNvPr id="8" name="Picture 7">
            <a:extLst>
              <a:ext uri="{FF2B5EF4-FFF2-40B4-BE49-F238E27FC236}">
                <a16:creationId xmlns:a16="http://schemas.microsoft.com/office/drawing/2014/main" id="{3B4F9867-889C-9E4D-BC73-0756AA008B05}"/>
              </a:ext>
            </a:extLst>
          </p:cNvPr>
          <p:cNvPicPr>
            <a:picLocks noChangeAspect="1"/>
          </p:cNvPicPr>
          <p:nvPr/>
        </p:nvPicPr>
        <p:blipFill>
          <a:blip r:embed="rId5"/>
          <a:stretch>
            <a:fillRect/>
          </a:stretch>
        </p:blipFill>
        <p:spPr>
          <a:xfrm>
            <a:off x="2241868" y="4841079"/>
            <a:ext cx="5892800" cy="1498600"/>
          </a:xfrm>
          <a:prstGeom prst="rect">
            <a:avLst/>
          </a:prstGeom>
        </p:spPr>
      </p:pic>
    </p:spTree>
    <p:extLst>
      <p:ext uri="{BB962C8B-B14F-4D97-AF65-F5344CB8AC3E}">
        <p14:creationId xmlns:p14="http://schemas.microsoft.com/office/powerpoint/2010/main" val="25076382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2C83A2-2A27-1C4A-B341-BED43EEE55D1}"/>
              </a:ext>
            </a:extLst>
          </p:cNvPr>
          <p:cNvPicPr>
            <a:picLocks noChangeAspect="1"/>
          </p:cNvPicPr>
          <p:nvPr/>
        </p:nvPicPr>
        <p:blipFill>
          <a:blip r:embed="rId2">
            <a:alphaModFix amt="20000"/>
          </a:blip>
          <a:stretch>
            <a:fillRect/>
          </a:stretch>
        </p:blipFill>
        <p:spPr>
          <a:xfrm>
            <a:off x="9294829" y="0"/>
            <a:ext cx="2897171" cy="6858000"/>
          </a:xfrm>
          <a:prstGeom prst="rect">
            <a:avLst/>
          </a:prstGeom>
        </p:spPr>
      </p:pic>
      <p:sp>
        <p:nvSpPr>
          <p:cNvPr id="13" name="Content Placeholder 2">
            <a:extLst>
              <a:ext uri="{FF2B5EF4-FFF2-40B4-BE49-F238E27FC236}">
                <a16:creationId xmlns:a16="http://schemas.microsoft.com/office/drawing/2014/main" id="{EC6C8389-2733-3643-9B3E-70AF95B466FA}"/>
              </a:ext>
            </a:extLst>
          </p:cNvPr>
          <p:cNvSpPr txBox="1">
            <a:spLocks/>
          </p:cNvSpPr>
          <p:nvPr/>
        </p:nvSpPr>
        <p:spPr>
          <a:xfrm>
            <a:off x="5985946" y="4292082"/>
            <a:ext cx="5181600" cy="469080"/>
          </a:xfrm>
          <a:prstGeom prst="rect">
            <a:avLst/>
          </a:prstGeom>
          <a:solidFill>
            <a:srgbClr val="A0AB3A">
              <a:alpha val="80000"/>
            </a:srgbClr>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Font typeface="Arial" panose="020B0604020202020204" pitchFamily="34" charset="0"/>
              <a:buNone/>
            </a:pPr>
            <a:endParaRPr lang="en-US" sz="2400" b="1" dirty="0">
              <a:latin typeface="Myriad Pro Semibold" panose="020B0503030403020204" pitchFamily="34" charset="0"/>
            </a:endParaRPr>
          </a:p>
        </p:txBody>
      </p:sp>
      <p:pic>
        <p:nvPicPr>
          <p:cNvPr id="20" name="Picture 19">
            <a:extLst>
              <a:ext uri="{FF2B5EF4-FFF2-40B4-BE49-F238E27FC236}">
                <a16:creationId xmlns:a16="http://schemas.microsoft.com/office/drawing/2014/main" id="{F525567A-C095-8E4E-AC5A-699F06D6790F}"/>
              </a:ext>
            </a:extLst>
          </p:cNvPr>
          <p:cNvPicPr>
            <a:picLocks noChangeAspect="1"/>
          </p:cNvPicPr>
          <p:nvPr/>
        </p:nvPicPr>
        <p:blipFill>
          <a:blip r:embed="rId3"/>
          <a:stretch>
            <a:fillRect/>
          </a:stretch>
        </p:blipFill>
        <p:spPr>
          <a:xfrm>
            <a:off x="10320759" y="6024735"/>
            <a:ext cx="1415970" cy="629889"/>
          </a:xfrm>
          <a:prstGeom prst="rect">
            <a:avLst/>
          </a:prstGeom>
        </p:spPr>
      </p:pic>
      <p:sp>
        <p:nvSpPr>
          <p:cNvPr id="21" name="Title 3">
            <a:extLst>
              <a:ext uri="{FF2B5EF4-FFF2-40B4-BE49-F238E27FC236}">
                <a16:creationId xmlns:a16="http://schemas.microsoft.com/office/drawing/2014/main" id="{F5E7A515-DDD8-5243-875E-C14DAD163B27}"/>
              </a:ext>
            </a:extLst>
          </p:cNvPr>
          <p:cNvSpPr>
            <a:spLocks noGrp="1"/>
          </p:cNvSpPr>
          <p:nvPr>
            <p:ph type="title"/>
          </p:nvPr>
        </p:nvSpPr>
        <p:spPr>
          <a:xfrm>
            <a:off x="838200" y="514419"/>
            <a:ext cx="10515600" cy="1099778"/>
          </a:xfrm>
        </p:spPr>
        <p:txBody>
          <a:bodyPr anchor="t">
            <a:normAutofit/>
          </a:bodyPr>
          <a:lstStyle/>
          <a:p>
            <a:r>
              <a:rPr lang="en-US" sz="2800" b="1" dirty="0">
                <a:latin typeface="Myriad Pro"/>
              </a:rPr>
              <a:t>Cambridge’s people</a:t>
            </a:r>
            <a:endParaRPr lang="en-US" sz="2800" dirty="0"/>
          </a:p>
        </p:txBody>
      </p:sp>
      <p:sp>
        <p:nvSpPr>
          <p:cNvPr id="8" name="Content Placeholder 2">
            <a:extLst>
              <a:ext uri="{FF2B5EF4-FFF2-40B4-BE49-F238E27FC236}">
                <a16:creationId xmlns:a16="http://schemas.microsoft.com/office/drawing/2014/main" id="{95A9C96B-008F-CA47-B1EF-C244DF1031A2}"/>
              </a:ext>
            </a:extLst>
          </p:cNvPr>
          <p:cNvSpPr txBox="1">
            <a:spLocks noGrp="1"/>
          </p:cNvSpPr>
          <p:nvPr>
            <p:ph sz="half" idx="1"/>
          </p:nvPr>
        </p:nvSpPr>
        <p:spPr>
          <a:xfrm>
            <a:off x="651946" y="1614197"/>
            <a:ext cx="5181600" cy="658800"/>
          </a:xfrm>
          <a:prstGeom prst="rect">
            <a:avLst/>
          </a:prstGeom>
          <a:solidFill>
            <a:srgbClr val="A0AB3A"/>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Font typeface="Arial" panose="020B0604020202020204" pitchFamily="34" charset="0"/>
              <a:buNone/>
            </a:pPr>
            <a:r>
              <a:rPr lang="en-US" sz="2400" b="1" dirty="0">
                <a:latin typeface="Myriad Pro Semibold" panose="020B0503030403020204" pitchFamily="34" charset="0"/>
              </a:rPr>
              <a:t>Students</a:t>
            </a:r>
          </a:p>
        </p:txBody>
      </p:sp>
      <p:sp>
        <p:nvSpPr>
          <p:cNvPr id="9" name="Content Placeholder 2">
            <a:extLst>
              <a:ext uri="{FF2B5EF4-FFF2-40B4-BE49-F238E27FC236}">
                <a16:creationId xmlns:a16="http://schemas.microsoft.com/office/drawing/2014/main" id="{13B47914-E3F6-864C-8830-2B21FA8CB12D}"/>
              </a:ext>
            </a:extLst>
          </p:cNvPr>
          <p:cNvSpPr txBox="1">
            <a:spLocks noGrp="1"/>
          </p:cNvSpPr>
          <p:nvPr>
            <p:ph sz="half" idx="2"/>
          </p:nvPr>
        </p:nvSpPr>
        <p:spPr>
          <a:xfrm>
            <a:off x="5985946" y="1614197"/>
            <a:ext cx="5181600" cy="658800"/>
          </a:xfrm>
          <a:prstGeom prst="rect">
            <a:avLst/>
          </a:prstGeom>
          <a:solidFill>
            <a:srgbClr val="A0AB3A"/>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Font typeface="Arial" panose="020B0604020202020204" pitchFamily="34" charset="0"/>
              <a:buNone/>
            </a:pPr>
            <a:r>
              <a:rPr lang="en-US" sz="2400" b="1" dirty="0">
                <a:latin typeface="Myriad Pro Semibold" panose="020B0503030403020204" pitchFamily="34" charset="0"/>
              </a:rPr>
              <a:t>Staff</a:t>
            </a:r>
          </a:p>
        </p:txBody>
      </p:sp>
      <p:sp>
        <p:nvSpPr>
          <p:cNvPr id="10" name="TextBox 9">
            <a:extLst>
              <a:ext uri="{FF2B5EF4-FFF2-40B4-BE49-F238E27FC236}">
                <a16:creationId xmlns:a16="http://schemas.microsoft.com/office/drawing/2014/main" id="{1934A901-C22D-9B4E-8828-B1050D3BDAEC}"/>
              </a:ext>
            </a:extLst>
          </p:cNvPr>
          <p:cNvSpPr txBox="1"/>
          <p:nvPr/>
        </p:nvSpPr>
        <p:spPr>
          <a:xfrm>
            <a:off x="651946" y="2499004"/>
            <a:ext cx="3746538" cy="2262158"/>
          </a:xfrm>
          <a:prstGeom prst="rect">
            <a:avLst/>
          </a:prstGeom>
          <a:noFill/>
        </p:spPr>
        <p:txBody>
          <a:bodyPr wrap="none" rtlCol="0">
            <a:spAutoFit/>
          </a:bodyPr>
          <a:lstStyle/>
          <a:p>
            <a:pPr marL="285750" indent="-285750">
              <a:lnSpc>
                <a:spcPct val="150000"/>
              </a:lnSpc>
              <a:buFont typeface="Arial" panose="020B0604020202020204" pitchFamily="34" charset="0"/>
              <a:buChar char="•"/>
            </a:pPr>
            <a:r>
              <a:rPr lang="en-US" sz="2400" dirty="0">
                <a:latin typeface="Myriad Pro" panose="020B0503030403020204" pitchFamily="34" charset="0"/>
              </a:rPr>
              <a:t>Total – </a:t>
            </a:r>
            <a:r>
              <a:rPr lang="en-US" sz="2400" b="1" dirty="0">
                <a:latin typeface="Myriad Pro Semibold" panose="020B0503030403020204" pitchFamily="34" charset="0"/>
              </a:rPr>
              <a:t>19,000</a:t>
            </a:r>
          </a:p>
          <a:p>
            <a:pPr marL="285750" indent="-285750">
              <a:lnSpc>
                <a:spcPct val="150000"/>
              </a:lnSpc>
              <a:buFont typeface="Arial" panose="020B0604020202020204" pitchFamily="34" charset="0"/>
              <a:buChar char="•"/>
            </a:pPr>
            <a:r>
              <a:rPr lang="en-US" sz="2400" dirty="0">
                <a:latin typeface="Myriad Pro" panose="020B0503030403020204" pitchFamily="34" charset="0"/>
              </a:rPr>
              <a:t>Undergraduates – </a:t>
            </a:r>
            <a:r>
              <a:rPr lang="en-US" sz="2400" b="1" dirty="0">
                <a:latin typeface="Myriad Pro Semibold" panose="020B0503030403020204" pitchFamily="34" charset="0"/>
              </a:rPr>
              <a:t>12,000</a:t>
            </a:r>
          </a:p>
          <a:p>
            <a:pPr marL="285750" indent="-285750">
              <a:lnSpc>
                <a:spcPct val="150000"/>
              </a:lnSpc>
              <a:buFont typeface="Arial" panose="020B0604020202020204" pitchFamily="34" charset="0"/>
              <a:buChar char="•"/>
            </a:pPr>
            <a:r>
              <a:rPr lang="en-US" sz="2400" dirty="0">
                <a:latin typeface="Myriad Pro" panose="020B0503030403020204" pitchFamily="34" charset="0"/>
              </a:rPr>
              <a:t>Postgraduates – </a:t>
            </a:r>
            <a:r>
              <a:rPr lang="en-US" sz="2400" b="1" dirty="0">
                <a:latin typeface="Myriad Pro Semibold" panose="020B0503030403020204" pitchFamily="34" charset="0"/>
              </a:rPr>
              <a:t>7,000</a:t>
            </a:r>
          </a:p>
          <a:p>
            <a:pPr marL="285750" indent="-285750">
              <a:lnSpc>
                <a:spcPct val="150000"/>
              </a:lnSpc>
              <a:buFont typeface="Arial" panose="020B0604020202020204" pitchFamily="34" charset="0"/>
              <a:buChar char="•"/>
            </a:pPr>
            <a:endParaRPr lang="en-US" sz="2400" dirty="0">
              <a:latin typeface="Myriad Pro" panose="020B0503030403020204" pitchFamily="34" charset="0"/>
            </a:endParaRPr>
          </a:p>
        </p:txBody>
      </p:sp>
      <p:sp>
        <p:nvSpPr>
          <p:cNvPr id="12" name="TextBox 11">
            <a:extLst>
              <a:ext uri="{FF2B5EF4-FFF2-40B4-BE49-F238E27FC236}">
                <a16:creationId xmlns:a16="http://schemas.microsoft.com/office/drawing/2014/main" id="{64B8BFAD-1F26-9F4F-B0D5-824269420B38}"/>
              </a:ext>
            </a:extLst>
          </p:cNvPr>
          <p:cNvSpPr txBox="1"/>
          <p:nvPr/>
        </p:nvSpPr>
        <p:spPr>
          <a:xfrm>
            <a:off x="5985946" y="2499004"/>
            <a:ext cx="4294765" cy="3370153"/>
          </a:xfrm>
          <a:prstGeom prst="rect">
            <a:avLst/>
          </a:prstGeom>
          <a:noFill/>
        </p:spPr>
        <p:txBody>
          <a:bodyPr wrap="none" rtlCol="0">
            <a:spAutoFit/>
          </a:bodyPr>
          <a:lstStyle/>
          <a:p>
            <a:pPr marL="285750" indent="-285750">
              <a:lnSpc>
                <a:spcPct val="150000"/>
              </a:lnSpc>
              <a:buFont typeface="Arial" panose="020B0604020202020204" pitchFamily="34" charset="0"/>
              <a:buChar char="•"/>
            </a:pPr>
            <a:r>
              <a:rPr lang="en-US" sz="2400" dirty="0">
                <a:latin typeface="Myriad Pro" panose="020B0503030403020204" pitchFamily="34" charset="0"/>
              </a:rPr>
              <a:t>Total – </a:t>
            </a:r>
            <a:r>
              <a:rPr lang="en-US" sz="2400" b="1" dirty="0">
                <a:latin typeface="Myriad Pro Semibold" panose="020B0503030403020204" pitchFamily="34" charset="0"/>
              </a:rPr>
              <a:t>11,000</a:t>
            </a:r>
          </a:p>
          <a:p>
            <a:pPr marL="285750" indent="-285750">
              <a:lnSpc>
                <a:spcPct val="150000"/>
              </a:lnSpc>
              <a:buFont typeface="Arial" panose="020B0604020202020204" pitchFamily="34" charset="0"/>
              <a:buChar char="•"/>
            </a:pPr>
            <a:r>
              <a:rPr lang="en-US" sz="2400" dirty="0">
                <a:latin typeface="Myriad Pro" panose="020B0503030403020204" pitchFamily="34" charset="0"/>
              </a:rPr>
              <a:t>Academic (</a:t>
            </a:r>
            <a:r>
              <a:rPr lang="en-US" sz="2400" dirty="0" err="1">
                <a:latin typeface="Myriad Pro" panose="020B0503030403020204" pitchFamily="34" charset="0"/>
              </a:rPr>
              <a:t>inc</a:t>
            </a:r>
            <a:r>
              <a:rPr lang="en-US" sz="2400" dirty="0">
                <a:latin typeface="Myriad Pro" panose="020B0503030403020204" pitchFamily="34" charset="0"/>
              </a:rPr>
              <a:t> clinical) – </a:t>
            </a:r>
            <a:r>
              <a:rPr lang="en-US" sz="2400" b="1" dirty="0">
                <a:latin typeface="Myriad Pro Semibold" panose="020B0503030403020204" pitchFamily="34" charset="0"/>
              </a:rPr>
              <a:t>1,700</a:t>
            </a:r>
          </a:p>
          <a:p>
            <a:pPr marL="285750" indent="-285750">
              <a:lnSpc>
                <a:spcPct val="150000"/>
              </a:lnSpc>
              <a:buFont typeface="Arial" panose="020B0604020202020204" pitchFamily="34" charset="0"/>
              <a:buChar char="•"/>
            </a:pPr>
            <a:r>
              <a:rPr lang="en-US" sz="2400" dirty="0">
                <a:latin typeface="Myriad Pro" panose="020B0503030403020204" pitchFamily="34" charset="0"/>
              </a:rPr>
              <a:t>Academic-related – </a:t>
            </a:r>
            <a:r>
              <a:rPr lang="en-US" sz="2400" b="1" dirty="0">
                <a:latin typeface="Myriad Pro Semibold" panose="020B0503030403020204" pitchFamily="34" charset="0"/>
              </a:rPr>
              <a:t>1,700</a:t>
            </a:r>
          </a:p>
          <a:p>
            <a:pPr marL="285750" indent="-285750">
              <a:lnSpc>
                <a:spcPct val="150000"/>
              </a:lnSpc>
              <a:buFont typeface="Arial" panose="020B0604020202020204" pitchFamily="34" charset="0"/>
              <a:buChar char="•"/>
            </a:pPr>
            <a:r>
              <a:rPr lang="en-US" sz="2400" dirty="0">
                <a:solidFill>
                  <a:schemeClr val="bg1"/>
                </a:solidFill>
                <a:latin typeface="Myriad Pro" panose="020B0503030403020204" pitchFamily="34" charset="0"/>
              </a:rPr>
              <a:t>Postdoc researchers – </a:t>
            </a:r>
            <a:r>
              <a:rPr lang="en-US" sz="2400" b="1" dirty="0">
                <a:solidFill>
                  <a:schemeClr val="bg1"/>
                </a:solidFill>
                <a:latin typeface="Myriad Pro Semibold" panose="020B0503030403020204" pitchFamily="34" charset="0"/>
              </a:rPr>
              <a:t>4,000</a:t>
            </a:r>
          </a:p>
          <a:p>
            <a:pPr marL="285750" indent="-285750">
              <a:lnSpc>
                <a:spcPct val="150000"/>
              </a:lnSpc>
              <a:buFont typeface="Arial" panose="020B0604020202020204" pitchFamily="34" charset="0"/>
              <a:buChar char="•"/>
            </a:pPr>
            <a:r>
              <a:rPr lang="en-US" sz="2400" dirty="0">
                <a:latin typeface="Myriad Pro" panose="020B0503030403020204" pitchFamily="34" charset="0"/>
              </a:rPr>
              <a:t>Assistant – </a:t>
            </a:r>
            <a:r>
              <a:rPr lang="en-US" sz="2400" b="1" dirty="0">
                <a:latin typeface="Myriad Pro Semibold" panose="020B0503030403020204" pitchFamily="34" charset="0"/>
              </a:rPr>
              <a:t>3,600</a:t>
            </a:r>
          </a:p>
          <a:p>
            <a:pPr marL="285750" indent="-285750">
              <a:lnSpc>
                <a:spcPct val="150000"/>
              </a:lnSpc>
              <a:buFont typeface="Arial" panose="020B0604020202020204" pitchFamily="34" charset="0"/>
              <a:buChar char="•"/>
            </a:pPr>
            <a:endParaRPr lang="en-US" sz="2400" dirty="0">
              <a:latin typeface="Myriad Pro" panose="020B0503030403020204" pitchFamily="34" charset="0"/>
            </a:endParaRPr>
          </a:p>
        </p:txBody>
      </p:sp>
    </p:spTree>
    <p:extLst>
      <p:ext uri="{BB962C8B-B14F-4D97-AF65-F5344CB8AC3E}">
        <p14:creationId xmlns:p14="http://schemas.microsoft.com/office/powerpoint/2010/main" val="10439055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2C83A2-2A27-1C4A-B341-BED43EEE55D1}"/>
              </a:ext>
            </a:extLst>
          </p:cNvPr>
          <p:cNvPicPr>
            <a:picLocks noChangeAspect="1"/>
          </p:cNvPicPr>
          <p:nvPr/>
        </p:nvPicPr>
        <p:blipFill>
          <a:blip r:embed="rId2">
            <a:alphaModFix amt="20000"/>
          </a:blip>
          <a:stretch>
            <a:fillRect/>
          </a:stretch>
        </p:blipFill>
        <p:spPr>
          <a:xfrm>
            <a:off x="9294829" y="0"/>
            <a:ext cx="2897171" cy="6858000"/>
          </a:xfrm>
          <a:prstGeom prst="rect">
            <a:avLst/>
          </a:prstGeom>
        </p:spPr>
      </p:pic>
      <p:pic>
        <p:nvPicPr>
          <p:cNvPr id="20" name="Picture 19">
            <a:extLst>
              <a:ext uri="{FF2B5EF4-FFF2-40B4-BE49-F238E27FC236}">
                <a16:creationId xmlns:a16="http://schemas.microsoft.com/office/drawing/2014/main" id="{F525567A-C095-8E4E-AC5A-699F06D6790F}"/>
              </a:ext>
            </a:extLst>
          </p:cNvPr>
          <p:cNvPicPr>
            <a:picLocks noChangeAspect="1"/>
          </p:cNvPicPr>
          <p:nvPr/>
        </p:nvPicPr>
        <p:blipFill>
          <a:blip r:embed="rId3"/>
          <a:stretch>
            <a:fillRect/>
          </a:stretch>
        </p:blipFill>
        <p:spPr>
          <a:xfrm>
            <a:off x="10320759" y="6024735"/>
            <a:ext cx="1415970" cy="629889"/>
          </a:xfrm>
          <a:prstGeom prst="rect">
            <a:avLst/>
          </a:prstGeom>
        </p:spPr>
      </p:pic>
      <p:sp>
        <p:nvSpPr>
          <p:cNvPr id="21" name="Title 3">
            <a:extLst>
              <a:ext uri="{FF2B5EF4-FFF2-40B4-BE49-F238E27FC236}">
                <a16:creationId xmlns:a16="http://schemas.microsoft.com/office/drawing/2014/main" id="{F5E7A515-DDD8-5243-875E-C14DAD163B27}"/>
              </a:ext>
            </a:extLst>
          </p:cNvPr>
          <p:cNvSpPr>
            <a:spLocks noGrp="1"/>
          </p:cNvSpPr>
          <p:nvPr>
            <p:ph type="title"/>
          </p:nvPr>
        </p:nvSpPr>
        <p:spPr>
          <a:xfrm>
            <a:off x="838200" y="514419"/>
            <a:ext cx="10515600" cy="1099778"/>
          </a:xfrm>
        </p:spPr>
        <p:txBody>
          <a:bodyPr anchor="t">
            <a:normAutofit/>
          </a:bodyPr>
          <a:lstStyle/>
          <a:p>
            <a:r>
              <a:rPr lang="en-US" sz="2800" b="1" dirty="0">
                <a:latin typeface="Myriad Pro"/>
              </a:rPr>
              <a:t>How Cambridge is structured</a:t>
            </a:r>
            <a:endParaRPr lang="en-US" sz="2800" dirty="0"/>
          </a:p>
        </p:txBody>
      </p:sp>
      <p:sp>
        <p:nvSpPr>
          <p:cNvPr id="8" name="Content Placeholder 2">
            <a:extLst>
              <a:ext uri="{FF2B5EF4-FFF2-40B4-BE49-F238E27FC236}">
                <a16:creationId xmlns:a16="http://schemas.microsoft.com/office/drawing/2014/main" id="{95A9C96B-008F-CA47-B1EF-C244DF1031A2}"/>
              </a:ext>
            </a:extLst>
          </p:cNvPr>
          <p:cNvSpPr txBox="1">
            <a:spLocks noGrp="1"/>
          </p:cNvSpPr>
          <p:nvPr>
            <p:ph sz="half" idx="1"/>
          </p:nvPr>
        </p:nvSpPr>
        <p:spPr>
          <a:xfrm>
            <a:off x="651946" y="1614197"/>
            <a:ext cx="3422711" cy="4254960"/>
          </a:xfrm>
          <a:prstGeom prst="rect">
            <a:avLst/>
          </a:prstGeom>
          <a:noFill/>
          <a:ln w="76200" cap="flat" cmpd="sng" algn="ctr">
            <a:solidFill>
              <a:srgbClr val="A0AB3A"/>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Font typeface="Arial" panose="020B0604020202020204" pitchFamily="34" charset="0"/>
              <a:buNone/>
            </a:pPr>
            <a:r>
              <a:rPr lang="en-US" sz="2400" b="1" dirty="0" smtClean="0">
                <a:solidFill>
                  <a:srgbClr val="A0AB3A"/>
                </a:solidFill>
                <a:latin typeface="Myriad Pro Semibold" panose="020B0503030403020204" pitchFamily="34" charset="0"/>
              </a:rPr>
              <a:t>Colleges</a:t>
            </a:r>
            <a:endParaRPr lang="en-US" sz="2400" b="1" dirty="0">
              <a:solidFill>
                <a:srgbClr val="A0AB3A"/>
              </a:solidFill>
              <a:latin typeface="Myriad Pro Semibold" panose="020B0503030403020204" pitchFamily="34" charset="0"/>
            </a:endParaRPr>
          </a:p>
        </p:txBody>
      </p:sp>
      <p:sp>
        <p:nvSpPr>
          <p:cNvPr id="2" name="Rectangle 1">
            <a:extLst>
              <a:ext uri="{FF2B5EF4-FFF2-40B4-BE49-F238E27FC236}">
                <a16:creationId xmlns:a16="http://schemas.microsoft.com/office/drawing/2014/main" id="{5E34D500-A770-EF4B-AD6C-39E50787701D}"/>
              </a:ext>
            </a:extLst>
          </p:cNvPr>
          <p:cNvSpPr/>
          <p:nvPr/>
        </p:nvSpPr>
        <p:spPr>
          <a:xfrm>
            <a:off x="4612245" y="1614197"/>
            <a:ext cx="6131169" cy="4254960"/>
          </a:xfrm>
          <a:prstGeom prst="rect">
            <a:avLst/>
          </a:prstGeom>
          <a:noFill/>
          <a:ln w="76200">
            <a:solidFill>
              <a:srgbClr val="56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a:extLst>
              <a:ext uri="{FF2B5EF4-FFF2-40B4-BE49-F238E27FC236}">
                <a16:creationId xmlns:a16="http://schemas.microsoft.com/office/drawing/2014/main" id="{4BDBF154-4017-614B-B0D8-2D334C266DCE}"/>
              </a:ext>
            </a:extLst>
          </p:cNvPr>
          <p:cNvSpPr txBox="1">
            <a:spLocks noGrp="1"/>
          </p:cNvSpPr>
          <p:nvPr>
            <p:ph sz="half" idx="2"/>
          </p:nvPr>
        </p:nvSpPr>
        <p:spPr>
          <a:xfrm>
            <a:off x="5087029" y="1614197"/>
            <a:ext cx="5181600" cy="658800"/>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Font typeface="Arial" panose="020B0604020202020204" pitchFamily="34" charset="0"/>
              <a:buNone/>
            </a:pPr>
            <a:r>
              <a:rPr lang="en-US" sz="2400" b="1" dirty="0">
                <a:solidFill>
                  <a:srgbClr val="567D87"/>
                </a:solidFill>
                <a:latin typeface="Myriad Pro Semibold" panose="020B0503030403020204" pitchFamily="34" charset="0"/>
              </a:rPr>
              <a:t>University</a:t>
            </a:r>
          </a:p>
        </p:txBody>
      </p:sp>
      <p:sp>
        <p:nvSpPr>
          <p:cNvPr id="17" name="Content Placeholder 2">
            <a:extLst>
              <a:ext uri="{FF2B5EF4-FFF2-40B4-BE49-F238E27FC236}">
                <a16:creationId xmlns:a16="http://schemas.microsoft.com/office/drawing/2014/main" id="{E327826D-85B4-C94B-8D5E-1866CAF0B64A}"/>
              </a:ext>
            </a:extLst>
          </p:cNvPr>
          <p:cNvSpPr txBox="1">
            <a:spLocks/>
          </p:cNvSpPr>
          <p:nvPr/>
        </p:nvSpPr>
        <p:spPr>
          <a:xfrm>
            <a:off x="6126147" y="2660342"/>
            <a:ext cx="1799750" cy="823821"/>
          </a:xfrm>
          <a:prstGeom prst="rect">
            <a:avLst/>
          </a:prstGeom>
          <a:solidFill>
            <a:srgbClr val="567D87"/>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Font typeface="Arial" panose="020B0604020202020204" pitchFamily="34" charset="0"/>
              <a:buNone/>
            </a:pPr>
            <a:r>
              <a:rPr lang="en-US" sz="2000" dirty="0">
                <a:latin typeface="Myriad Pro" panose="020B0503030403020204" pitchFamily="34" charset="0"/>
              </a:rPr>
              <a:t>Faculties &amp;</a:t>
            </a:r>
          </a:p>
          <a:p>
            <a:pPr marL="0" indent="0" algn="ctr">
              <a:buFont typeface="Arial" panose="020B0604020202020204" pitchFamily="34" charset="0"/>
              <a:buNone/>
            </a:pPr>
            <a:r>
              <a:rPr lang="en-US" sz="2000" dirty="0">
                <a:latin typeface="Myriad Pro" panose="020B0503030403020204" pitchFamily="34" charset="0"/>
              </a:rPr>
              <a:t>Departments</a:t>
            </a:r>
          </a:p>
        </p:txBody>
      </p:sp>
      <p:sp>
        <p:nvSpPr>
          <p:cNvPr id="18" name="Content Placeholder 2">
            <a:extLst>
              <a:ext uri="{FF2B5EF4-FFF2-40B4-BE49-F238E27FC236}">
                <a16:creationId xmlns:a16="http://schemas.microsoft.com/office/drawing/2014/main" id="{94D123CF-696F-5049-9B39-D521F980AE52}"/>
              </a:ext>
            </a:extLst>
          </p:cNvPr>
          <p:cNvSpPr txBox="1">
            <a:spLocks/>
          </p:cNvSpPr>
          <p:nvPr/>
        </p:nvSpPr>
        <p:spPr>
          <a:xfrm>
            <a:off x="6187558" y="3708767"/>
            <a:ext cx="1800000" cy="823821"/>
          </a:xfrm>
          <a:prstGeom prst="rect">
            <a:avLst/>
          </a:prstGeom>
          <a:solidFill>
            <a:srgbClr val="567D87"/>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Font typeface="Arial" panose="020B0604020202020204" pitchFamily="34" charset="0"/>
              <a:buNone/>
            </a:pPr>
            <a:r>
              <a:rPr lang="en-US" sz="2000" dirty="0">
                <a:latin typeface="Myriad Pro" panose="020B0503030403020204" pitchFamily="34" charset="0"/>
              </a:rPr>
              <a:t>Academic</a:t>
            </a:r>
          </a:p>
          <a:p>
            <a:pPr marL="0" indent="0" algn="ctr">
              <a:buFont typeface="Arial" panose="020B0604020202020204" pitchFamily="34" charset="0"/>
              <a:buNone/>
            </a:pPr>
            <a:r>
              <a:rPr lang="en-US" sz="2000" dirty="0">
                <a:latin typeface="Myriad Pro" panose="020B0503030403020204" pitchFamily="34" charset="0"/>
              </a:rPr>
              <a:t>Services</a:t>
            </a:r>
          </a:p>
        </p:txBody>
      </p:sp>
      <p:sp>
        <p:nvSpPr>
          <p:cNvPr id="19" name="Content Placeholder 2">
            <a:extLst>
              <a:ext uri="{FF2B5EF4-FFF2-40B4-BE49-F238E27FC236}">
                <a16:creationId xmlns:a16="http://schemas.microsoft.com/office/drawing/2014/main" id="{A1EE96E0-8B1D-1747-86F6-CB812015804E}"/>
              </a:ext>
            </a:extLst>
          </p:cNvPr>
          <p:cNvSpPr txBox="1">
            <a:spLocks/>
          </p:cNvSpPr>
          <p:nvPr/>
        </p:nvSpPr>
        <p:spPr>
          <a:xfrm>
            <a:off x="4971842" y="4811097"/>
            <a:ext cx="1800000" cy="823821"/>
          </a:xfrm>
          <a:prstGeom prst="rect">
            <a:avLst/>
          </a:prstGeom>
          <a:solidFill>
            <a:srgbClr val="567D87"/>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Font typeface="Arial" panose="020B0604020202020204" pitchFamily="34" charset="0"/>
              <a:buNone/>
            </a:pPr>
            <a:r>
              <a:rPr lang="en-US" sz="1800" dirty="0">
                <a:latin typeface="Myriad Pro" panose="020B0503030403020204" pitchFamily="34" charset="0"/>
              </a:rPr>
              <a:t>Staff &amp; Student</a:t>
            </a:r>
          </a:p>
          <a:p>
            <a:pPr marL="0" indent="0" algn="ctr">
              <a:buFont typeface="Arial" panose="020B0604020202020204" pitchFamily="34" charset="0"/>
              <a:buNone/>
            </a:pPr>
            <a:r>
              <a:rPr lang="en-US" sz="1800" dirty="0">
                <a:latin typeface="Myriad Pro" panose="020B0503030403020204" pitchFamily="34" charset="0"/>
              </a:rPr>
              <a:t>Services</a:t>
            </a:r>
          </a:p>
        </p:txBody>
      </p:sp>
      <p:sp>
        <p:nvSpPr>
          <p:cNvPr id="22" name="Content Placeholder 2">
            <a:extLst>
              <a:ext uri="{FF2B5EF4-FFF2-40B4-BE49-F238E27FC236}">
                <a16:creationId xmlns:a16="http://schemas.microsoft.com/office/drawing/2014/main" id="{51A3F7AE-D070-B441-AF7E-C45C3CE5CE76}"/>
              </a:ext>
            </a:extLst>
          </p:cNvPr>
          <p:cNvSpPr txBox="1">
            <a:spLocks/>
          </p:cNvSpPr>
          <p:nvPr/>
        </p:nvSpPr>
        <p:spPr>
          <a:xfrm>
            <a:off x="6831188" y="4808448"/>
            <a:ext cx="1800000" cy="823821"/>
          </a:xfrm>
          <a:prstGeom prst="rect">
            <a:avLst/>
          </a:prstGeom>
          <a:solidFill>
            <a:srgbClr val="567D87"/>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Font typeface="Arial" panose="020B0604020202020204" pitchFamily="34" charset="0"/>
              <a:buNone/>
            </a:pPr>
            <a:r>
              <a:rPr lang="en-US" sz="2000" dirty="0">
                <a:latin typeface="Myriad Pro" panose="020B0503030403020204" pitchFamily="34" charset="0"/>
              </a:rPr>
              <a:t>Central</a:t>
            </a:r>
          </a:p>
          <a:p>
            <a:pPr marL="0" indent="0" algn="ctr">
              <a:buFont typeface="Arial" panose="020B0604020202020204" pitchFamily="34" charset="0"/>
              <a:buNone/>
            </a:pPr>
            <a:r>
              <a:rPr lang="en-US" sz="2000" dirty="0">
                <a:latin typeface="Myriad Pro" panose="020B0503030403020204" pitchFamily="34" charset="0"/>
              </a:rPr>
              <a:t>Admin</a:t>
            </a:r>
          </a:p>
        </p:txBody>
      </p:sp>
      <p:sp>
        <p:nvSpPr>
          <p:cNvPr id="23" name="Content Placeholder 2">
            <a:extLst>
              <a:ext uri="{FF2B5EF4-FFF2-40B4-BE49-F238E27FC236}">
                <a16:creationId xmlns:a16="http://schemas.microsoft.com/office/drawing/2014/main" id="{FC13998D-0FC1-6E40-8F75-E5F3D7DBCB43}"/>
              </a:ext>
            </a:extLst>
          </p:cNvPr>
          <p:cNvSpPr txBox="1">
            <a:spLocks/>
          </p:cNvSpPr>
          <p:nvPr/>
        </p:nvSpPr>
        <p:spPr>
          <a:xfrm>
            <a:off x="8813946" y="2574798"/>
            <a:ext cx="1800000" cy="1396800"/>
          </a:xfrm>
          <a:prstGeom prst="rect">
            <a:avLst/>
          </a:prstGeom>
          <a:solidFill>
            <a:srgbClr val="567D87"/>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Font typeface="Arial" panose="020B0604020202020204" pitchFamily="34" charset="0"/>
              <a:buNone/>
            </a:pPr>
            <a:r>
              <a:rPr lang="en-US" sz="2000" dirty="0">
                <a:latin typeface="Myriad Pro" panose="020B0503030403020204" pitchFamily="34" charset="0"/>
              </a:rPr>
              <a:t>Non-School</a:t>
            </a:r>
          </a:p>
          <a:p>
            <a:pPr marL="0" indent="0" algn="ctr">
              <a:buFont typeface="Arial" panose="020B0604020202020204" pitchFamily="34" charset="0"/>
              <a:buNone/>
            </a:pPr>
            <a:r>
              <a:rPr lang="en-US" sz="2000" dirty="0">
                <a:latin typeface="Myriad Pro" panose="020B0503030403020204" pitchFamily="34" charset="0"/>
              </a:rPr>
              <a:t>Institutions</a:t>
            </a:r>
          </a:p>
        </p:txBody>
      </p:sp>
      <p:sp>
        <p:nvSpPr>
          <p:cNvPr id="24" name="Content Placeholder 2">
            <a:extLst>
              <a:ext uri="{FF2B5EF4-FFF2-40B4-BE49-F238E27FC236}">
                <a16:creationId xmlns:a16="http://schemas.microsoft.com/office/drawing/2014/main" id="{4C0D7BFB-798A-4A42-89C0-F8764262EC97}"/>
              </a:ext>
            </a:extLst>
          </p:cNvPr>
          <p:cNvSpPr txBox="1">
            <a:spLocks/>
          </p:cNvSpPr>
          <p:nvPr/>
        </p:nvSpPr>
        <p:spPr>
          <a:xfrm>
            <a:off x="8813946" y="4255477"/>
            <a:ext cx="1800000" cy="1397422"/>
          </a:xfrm>
          <a:prstGeom prst="rect">
            <a:avLst/>
          </a:prstGeom>
          <a:solidFill>
            <a:srgbClr val="567D87"/>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Font typeface="Arial" panose="020B0604020202020204" pitchFamily="34" charset="0"/>
              <a:buNone/>
            </a:pPr>
            <a:r>
              <a:rPr lang="en-US" sz="2000" dirty="0">
                <a:latin typeface="Myriad Pro" panose="020B0503030403020204" pitchFamily="34" charset="0"/>
              </a:rPr>
              <a:t>University</a:t>
            </a:r>
          </a:p>
          <a:p>
            <a:pPr marL="0" indent="0" algn="ctr">
              <a:buFont typeface="Arial" panose="020B0604020202020204" pitchFamily="34" charset="0"/>
              <a:buNone/>
            </a:pPr>
            <a:r>
              <a:rPr lang="en-US" sz="2000" dirty="0">
                <a:latin typeface="Myriad Pro" panose="020B0503030403020204" pitchFamily="34" charset="0"/>
              </a:rPr>
              <a:t>Businesses</a:t>
            </a:r>
          </a:p>
        </p:txBody>
      </p:sp>
      <p:pic>
        <p:nvPicPr>
          <p:cNvPr id="1028" name="Picture 4" descr="Image result for cambridge colleges crests&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2324" y="2351558"/>
            <a:ext cx="2816225" cy="288943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upload.wikimedia.org/wikipedia/commons/thumb/8/8a/University_of_Cambridge_coat_of_arms.svg/225px-University_of_Cambridge_coat_of_arms.sv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2572" y="1785657"/>
            <a:ext cx="1293248" cy="1626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07184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2C83A2-2A27-1C4A-B341-BED43EEE55D1}"/>
              </a:ext>
            </a:extLst>
          </p:cNvPr>
          <p:cNvPicPr>
            <a:picLocks noChangeAspect="1"/>
          </p:cNvPicPr>
          <p:nvPr/>
        </p:nvPicPr>
        <p:blipFill>
          <a:blip r:embed="rId2">
            <a:alphaModFix amt="20000"/>
          </a:blip>
          <a:stretch>
            <a:fillRect/>
          </a:stretch>
        </p:blipFill>
        <p:spPr>
          <a:xfrm>
            <a:off x="9294829" y="0"/>
            <a:ext cx="2897171" cy="6858000"/>
          </a:xfrm>
          <a:prstGeom prst="rect">
            <a:avLst/>
          </a:prstGeom>
        </p:spPr>
      </p:pic>
      <p:pic>
        <p:nvPicPr>
          <p:cNvPr id="20" name="Picture 19">
            <a:extLst>
              <a:ext uri="{FF2B5EF4-FFF2-40B4-BE49-F238E27FC236}">
                <a16:creationId xmlns:a16="http://schemas.microsoft.com/office/drawing/2014/main" id="{F525567A-C095-8E4E-AC5A-699F06D6790F}"/>
              </a:ext>
            </a:extLst>
          </p:cNvPr>
          <p:cNvPicPr>
            <a:picLocks noChangeAspect="1"/>
          </p:cNvPicPr>
          <p:nvPr/>
        </p:nvPicPr>
        <p:blipFill>
          <a:blip r:embed="rId3"/>
          <a:stretch>
            <a:fillRect/>
          </a:stretch>
        </p:blipFill>
        <p:spPr>
          <a:xfrm>
            <a:off x="10320759" y="6024735"/>
            <a:ext cx="1415970" cy="629889"/>
          </a:xfrm>
          <a:prstGeom prst="rect">
            <a:avLst/>
          </a:prstGeom>
        </p:spPr>
      </p:pic>
      <p:sp>
        <p:nvSpPr>
          <p:cNvPr id="6" name="Title 3">
            <a:extLst>
              <a:ext uri="{FF2B5EF4-FFF2-40B4-BE49-F238E27FC236}">
                <a16:creationId xmlns:a16="http://schemas.microsoft.com/office/drawing/2014/main" id="{615C3AE9-C53A-774C-AF4F-19BD77602443}"/>
              </a:ext>
            </a:extLst>
          </p:cNvPr>
          <p:cNvSpPr>
            <a:spLocks noGrp="1"/>
          </p:cNvSpPr>
          <p:nvPr>
            <p:ph type="title"/>
          </p:nvPr>
        </p:nvSpPr>
        <p:spPr>
          <a:xfrm>
            <a:off x="838200" y="514419"/>
            <a:ext cx="10515600" cy="1099778"/>
          </a:xfrm>
        </p:spPr>
        <p:txBody>
          <a:bodyPr anchor="t">
            <a:normAutofit/>
          </a:bodyPr>
          <a:lstStyle/>
          <a:p>
            <a:r>
              <a:rPr lang="en-US" sz="2800" b="1" dirty="0">
                <a:latin typeface="Myriad Pro"/>
              </a:rPr>
              <a:t>Senior members of the University</a:t>
            </a:r>
            <a:endParaRPr lang="en-US" sz="2800" dirty="0"/>
          </a:p>
        </p:txBody>
      </p:sp>
      <p:pic>
        <p:nvPicPr>
          <p:cNvPr id="10" name="Picture 9">
            <a:extLst>
              <a:ext uri="{FF2B5EF4-FFF2-40B4-BE49-F238E27FC236}">
                <a16:creationId xmlns:a16="http://schemas.microsoft.com/office/drawing/2014/main" id="{EA58D221-4F98-8A47-890B-8471DA6FAA81}"/>
              </a:ext>
            </a:extLst>
          </p:cNvPr>
          <p:cNvPicPr>
            <a:picLocks noChangeAspect="1"/>
          </p:cNvPicPr>
          <p:nvPr/>
        </p:nvPicPr>
        <p:blipFill rotWithShape="1">
          <a:blip r:embed="rId4"/>
          <a:srcRect t="733"/>
          <a:stretch/>
        </p:blipFill>
        <p:spPr>
          <a:xfrm>
            <a:off x="1813385" y="1402544"/>
            <a:ext cx="1773460" cy="1935408"/>
          </a:xfrm>
          <a:prstGeom prst="rect">
            <a:avLst/>
          </a:prstGeom>
        </p:spPr>
      </p:pic>
      <p:pic>
        <p:nvPicPr>
          <p:cNvPr id="11" name="Picture 10">
            <a:extLst>
              <a:ext uri="{FF2B5EF4-FFF2-40B4-BE49-F238E27FC236}">
                <a16:creationId xmlns:a16="http://schemas.microsoft.com/office/drawing/2014/main" id="{7E6F5108-A59A-3040-BD06-51AE5FBEE78E}"/>
              </a:ext>
            </a:extLst>
          </p:cNvPr>
          <p:cNvPicPr>
            <a:picLocks noChangeAspect="1"/>
          </p:cNvPicPr>
          <p:nvPr/>
        </p:nvPicPr>
        <p:blipFill rotWithShape="1">
          <a:blip r:embed="rId5">
            <a:extLst>
              <a:ext uri="{28A0092B-C50C-407E-A947-70E740481C1C}">
                <a14:useLocalDpi xmlns:a14="http://schemas.microsoft.com/office/drawing/2010/main" val="0"/>
              </a:ext>
            </a:extLst>
          </a:blip>
          <a:srcRect l="4247" t="-486" r="4247" b="486"/>
          <a:stretch/>
        </p:blipFill>
        <p:spPr>
          <a:xfrm>
            <a:off x="4711937" y="1335848"/>
            <a:ext cx="1773460" cy="1949704"/>
          </a:xfrm>
          <a:prstGeom prst="rect">
            <a:avLst/>
          </a:prstGeom>
        </p:spPr>
      </p:pic>
      <p:sp>
        <p:nvSpPr>
          <p:cNvPr id="14" name="TextBox 13">
            <a:extLst>
              <a:ext uri="{FF2B5EF4-FFF2-40B4-BE49-F238E27FC236}">
                <a16:creationId xmlns:a16="http://schemas.microsoft.com/office/drawing/2014/main" id="{8225DE31-D7B7-4140-8629-83144133AE5F}"/>
              </a:ext>
            </a:extLst>
          </p:cNvPr>
          <p:cNvSpPr txBox="1"/>
          <p:nvPr/>
        </p:nvSpPr>
        <p:spPr>
          <a:xfrm>
            <a:off x="613245" y="6171499"/>
            <a:ext cx="1874379" cy="423193"/>
          </a:xfrm>
          <a:prstGeom prst="rect">
            <a:avLst/>
          </a:prstGeom>
          <a:noFill/>
        </p:spPr>
        <p:txBody>
          <a:bodyPr wrap="square" rtlCol="0">
            <a:spAutoFit/>
          </a:bodyPr>
          <a:lstStyle/>
          <a:p>
            <a:pPr algn="ctr"/>
            <a:r>
              <a:rPr lang="en-US" sz="1100" b="1" dirty="0">
                <a:solidFill>
                  <a:srgbClr val="29331B"/>
                </a:solidFill>
                <a:latin typeface="Myriad Pro Semibold" panose="020B0503030403020204" pitchFamily="34" charset="0"/>
                <a:cs typeface="Myriad Pro"/>
              </a:rPr>
              <a:t>Professor </a:t>
            </a:r>
            <a:r>
              <a:rPr lang="en-US" sz="1100" b="1" dirty="0">
                <a:solidFill>
                  <a:srgbClr val="0F1308"/>
                </a:solidFill>
                <a:latin typeface="Myriad Pro Semibold" panose="020B0503030403020204" pitchFamily="34" charset="0"/>
              </a:rPr>
              <a:t>David Cardwell </a:t>
            </a:r>
            <a:endParaRPr lang="en-US" sz="1100" b="1" dirty="0">
              <a:solidFill>
                <a:srgbClr val="0F1308"/>
              </a:solidFill>
              <a:latin typeface="Myriad Pro Semibold" panose="020B0503030403020204" pitchFamily="34" charset="0"/>
              <a:cs typeface="Myriad Pro"/>
            </a:endParaRPr>
          </a:p>
          <a:p>
            <a:pPr algn="ctr"/>
            <a:r>
              <a:rPr lang="en-US" sz="1050" dirty="0">
                <a:solidFill>
                  <a:srgbClr val="29331B"/>
                </a:solidFill>
                <a:latin typeface="Myriad Pro"/>
                <a:cs typeface="Myriad Pro"/>
              </a:rPr>
              <a:t>Strategy and Planning</a:t>
            </a:r>
          </a:p>
        </p:txBody>
      </p:sp>
      <p:pic>
        <p:nvPicPr>
          <p:cNvPr id="15" name="Picture 14">
            <a:extLst>
              <a:ext uri="{FF2B5EF4-FFF2-40B4-BE49-F238E27FC236}">
                <a16:creationId xmlns:a16="http://schemas.microsoft.com/office/drawing/2014/main" id="{D1C084FD-5CAD-C54F-A5C4-2978D424182E}"/>
              </a:ext>
            </a:extLst>
          </p:cNvPr>
          <p:cNvPicPr>
            <a:picLocks noChangeAspect="1"/>
          </p:cNvPicPr>
          <p:nvPr/>
        </p:nvPicPr>
        <p:blipFill>
          <a:blip r:embed="rId6"/>
          <a:stretch>
            <a:fillRect/>
          </a:stretch>
        </p:blipFill>
        <p:spPr>
          <a:xfrm>
            <a:off x="3061255" y="4909242"/>
            <a:ext cx="946087" cy="1173148"/>
          </a:xfrm>
          <a:prstGeom prst="rect">
            <a:avLst/>
          </a:prstGeom>
        </p:spPr>
      </p:pic>
      <p:sp>
        <p:nvSpPr>
          <p:cNvPr id="16" name="TextBox 15">
            <a:extLst>
              <a:ext uri="{FF2B5EF4-FFF2-40B4-BE49-F238E27FC236}">
                <a16:creationId xmlns:a16="http://schemas.microsoft.com/office/drawing/2014/main" id="{622E5859-D58C-FD43-92DD-298679C9BF73}"/>
              </a:ext>
            </a:extLst>
          </p:cNvPr>
          <p:cNvSpPr txBox="1"/>
          <p:nvPr/>
        </p:nvSpPr>
        <p:spPr>
          <a:xfrm>
            <a:off x="2573183" y="6171499"/>
            <a:ext cx="1857386" cy="584775"/>
          </a:xfrm>
          <a:prstGeom prst="rect">
            <a:avLst/>
          </a:prstGeom>
          <a:noFill/>
        </p:spPr>
        <p:txBody>
          <a:bodyPr wrap="square" rtlCol="0">
            <a:spAutoFit/>
          </a:bodyPr>
          <a:lstStyle/>
          <a:p>
            <a:pPr algn="ctr"/>
            <a:r>
              <a:rPr lang="en-US" sz="1100" b="1" dirty="0">
                <a:solidFill>
                  <a:srgbClr val="29331B"/>
                </a:solidFill>
                <a:latin typeface="Myriad Pro Semibold" panose="020B0503030403020204" pitchFamily="34" charset="0"/>
                <a:cs typeface="Myriad Pro"/>
              </a:rPr>
              <a:t>Professor Eilis Ferran</a:t>
            </a:r>
          </a:p>
          <a:p>
            <a:pPr algn="ctr"/>
            <a:r>
              <a:rPr lang="en-US" sz="1050" dirty="0">
                <a:solidFill>
                  <a:srgbClr val="29331B"/>
                </a:solidFill>
                <a:latin typeface="Myriad Pro"/>
                <a:cs typeface="Myriad Pro"/>
              </a:rPr>
              <a:t>Institutional &amp; International Affairs</a:t>
            </a:r>
          </a:p>
        </p:txBody>
      </p:sp>
      <p:sp>
        <p:nvSpPr>
          <p:cNvPr id="17" name="TextBox 16">
            <a:extLst>
              <a:ext uri="{FF2B5EF4-FFF2-40B4-BE49-F238E27FC236}">
                <a16:creationId xmlns:a16="http://schemas.microsoft.com/office/drawing/2014/main" id="{1B53C1D9-9A0F-C543-91E1-6270BB5977B2}"/>
              </a:ext>
            </a:extLst>
          </p:cNvPr>
          <p:cNvSpPr txBox="1"/>
          <p:nvPr/>
        </p:nvSpPr>
        <p:spPr>
          <a:xfrm>
            <a:off x="4452820" y="6171498"/>
            <a:ext cx="1867004" cy="584775"/>
          </a:xfrm>
          <a:prstGeom prst="rect">
            <a:avLst/>
          </a:prstGeom>
          <a:noFill/>
        </p:spPr>
        <p:txBody>
          <a:bodyPr wrap="square" rtlCol="0">
            <a:spAutoFit/>
          </a:bodyPr>
          <a:lstStyle/>
          <a:p>
            <a:pPr algn="ctr"/>
            <a:r>
              <a:rPr lang="en-US" sz="1100" b="1" dirty="0">
                <a:solidFill>
                  <a:srgbClr val="29331B"/>
                </a:solidFill>
                <a:latin typeface="Myriad Pro Semibold" panose="020B0503030403020204" pitchFamily="34" charset="0"/>
                <a:cs typeface="Myriad Pro"/>
              </a:rPr>
              <a:t>Professor Andy Neely</a:t>
            </a:r>
          </a:p>
          <a:p>
            <a:pPr algn="ctr"/>
            <a:r>
              <a:rPr lang="en-US" sz="1050" dirty="0">
                <a:solidFill>
                  <a:srgbClr val="29331B"/>
                </a:solidFill>
                <a:latin typeface="Myriad Pro"/>
                <a:cs typeface="Myriad Pro"/>
              </a:rPr>
              <a:t>Enterprise &amp; Business Relations</a:t>
            </a:r>
          </a:p>
        </p:txBody>
      </p:sp>
      <p:pic>
        <p:nvPicPr>
          <p:cNvPr id="18" name="Picture 17">
            <a:extLst>
              <a:ext uri="{FF2B5EF4-FFF2-40B4-BE49-F238E27FC236}">
                <a16:creationId xmlns:a16="http://schemas.microsoft.com/office/drawing/2014/main" id="{5AD7DA8C-1520-374C-BECA-B2D0C8B380C4}"/>
              </a:ext>
            </a:extLst>
          </p:cNvPr>
          <p:cNvPicPr>
            <a:picLocks noChangeAspect="1"/>
          </p:cNvPicPr>
          <p:nvPr/>
        </p:nvPicPr>
        <p:blipFill>
          <a:blip r:embed="rId7"/>
          <a:stretch>
            <a:fillRect/>
          </a:stretch>
        </p:blipFill>
        <p:spPr>
          <a:xfrm>
            <a:off x="6729745" y="4918947"/>
            <a:ext cx="933243" cy="1163443"/>
          </a:xfrm>
          <a:prstGeom prst="rect">
            <a:avLst/>
          </a:prstGeom>
        </p:spPr>
      </p:pic>
      <p:sp>
        <p:nvSpPr>
          <p:cNvPr id="19" name="TextBox 18">
            <a:extLst>
              <a:ext uri="{FF2B5EF4-FFF2-40B4-BE49-F238E27FC236}">
                <a16:creationId xmlns:a16="http://schemas.microsoft.com/office/drawing/2014/main" id="{4B5EEABE-5A2D-1E46-A929-E4193DD7670C}"/>
              </a:ext>
            </a:extLst>
          </p:cNvPr>
          <p:cNvSpPr txBox="1"/>
          <p:nvPr/>
        </p:nvSpPr>
        <p:spPr>
          <a:xfrm>
            <a:off x="6453464" y="6171498"/>
            <a:ext cx="1586965" cy="430887"/>
          </a:xfrm>
          <a:prstGeom prst="rect">
            <a:avLst/>
          </a:prstGeom>
          <a:noFill/>
        </p:spPr>
        <p:txBody>
          <a:bodyPr wrap="square" rtlCol="0">
            <a:spAutoFit/>
          </a:bodyPr>
          <a:lstStyle/>
          <a:p>
            <a:pPr algn="ctr"/>
            <a:r>
              <a:rPr lang="en-US" sz="1100" b="1" dirty="0">
                <a:solidFill>
                  <a:srgbClr val="29331B"/>
                </a:solidFill>
                <a:latin typeface="Myriad Pro Semibold" panose="020B0503030403020204" pitchFamily="34" charset="0"/>
                <a:cs typeface="Myriad Pro"/>
              </a:rPr>
              <a:t>Professor Chris Abell</a:t>
            </a:r>
          </a:p>
          <a:p>
            <a:pPr algn="ctr"/>
            <a:r>
              <a:rPr lang="en-US" sz="1050" dirty="0">
                <a:solidFill>
                  <a:srgbClr val="29331B"/>
                </a:solidFill>
                <a:latin typeface="Myriad Pro"/>
                <a:cs typeface="Myriad Pro"/>
              </a:rPr>
              <a:t>Research</a:t>
            </a:r>
          </a:p>
        </p:txBody>
      </p:sp>
      <p:pic>
        <p:nvPicPr>
          <p:cNvPr id="21" name="Picture 20">
            <a:extLst>
              <a:ext uri="{FF2B5EF4-FFF2-40B4-BE49-F238E27FC236}">
                <a16:creationId xmlns:a16="http://schemas.microsoft.com/office/drawing/2014/main" id="{A5587873-FD7E-1942-AE6E-8A415F180E97}"/>
              </a:ext>
            </a:extLst>
          </p:cNvPr>
          <p:cNvPicPr>
            <a:picLocks noChangeAspect="1"/>
          </p:cNvPicPr>
          <p:nvPr/>
        </p:nvPicPr>
        <p:blipFill rotWithShape="1">
          <a:blip r:embed="rId8"/>
          <a:srcRect r="1818"/>
          <a:stretch/>
        </p:blipFill>
        <p:spPr>
          <a:xfrm>
            <a:off x="8568514" y="4896094"/>
            <a:ext cx="933100" cy="1136934"/>
          </a:xfrm>
          <a:prstGeom prst="rect">
            <a:avLst/>
          </a:prstGeom>
        </p:spPr>
      </p:pic>
      <p:sp>
        <p:nvSpPr>
          <p:cNvPr id="23" name="TextBox 22">
            <a:extLst>
              <a:ext uri="{FF2B5EF4-FFF2-40B4-BE49-F238E27FC236}">
                <a16:creationId xmlns:a16="http://schemas.microsoft.com/office/drawing/2014/main" id="{197B8294-5408-7F46-9C93-47610F4C69C8}"/>
              </a:ext>
            </a:extLst>
          </p:cNvPr>
          <p:cNvSpPr txBox="1"/>
          <p:nvPr/>
        </p:nvSpPr>
        <p:spPr>
          <a:xfrm>
            <a:off x="8169737" y="6094554"/>
            <a:ext cx="1730654" cy="507831"/>
          </a:xfrm>
          <a:prstGeom prst="rect">
            <a:avLst/>
          </a:prstGeom>
          <a:noFill/>
        </p:spPr>
        <p:txBody>
          <a:bodyPr wrap="square" rtlCol="0">
            <a:spAutoFit/>
          </a:bodyPr>
          <a:lstStyle/>
          <a:p>
            <a:pPr algn="ctr">
              <a:lnSpc>
                <a:spcPct val="150000"/>
              </a:lnSpc>
            </a:pPr>
            <a:r>
              <a:rPr lang="en-US" sz="1100" b="1" dirty="0">
                <a:solidFill>
                  <a:srgbClr val="29331B"/>
                </a:solidFill>
                <a:latin typeface="Myriad Pro Semibold" panose="020B0503030403020204" pitchFamily="34" charset="0"/>
                <a:cs typeface="Myriad Pro"/>
              </a:rPr>
              <a:t>Professor Graham Virgo</a:t>
            </a:r>
          </a:p>
          <a:p>
            <a:pPr algn="ctr"/>
            <a:r>
              <a:rPr lang="en-US" sz="1050" dirty="0">
                <a:solidFill>
                  <a:srgbClr val="29331B"/>
                </a:solidFill>
                <a:latin typeface="Myriad Pro"/>
                <a:cs typeface="Myriad Pro"/>
              </a:rPr>
              <a:t>Education</a:t>
            </a:r>
          </a:p>
        </p:txBody>
      </p:sp>
      <p:pic>
        <p:nvPicPr>
          <p:cNvPr id="24" name="Picture 23">
            <a:extLst>
              <a:ext uri="{FF2B5EF4-FFF2-40B4-BE49-F238E27FC236}">
                <a16:creationId xmlns:a16="http://schemas.microsoft.com/office/drawing/2014/main" id="{FC80669D-60F9-304E-A7AC-C3BE337585F4}"/>
              </a:ext>
            </a:extLst>
          </p:cNvPr>
          <p:cNvPicPr>
            <a:picLocks noChangeAspect="1"/>
          </p:cNvPicPr>
          <p:nvPr/>
        </p:nvPicPr>
        <p:blipFill rotWithShape="1">
          <a:blip r:embed="rId9">
            <a:extLst>
              <a:ext uri="{28A0092B-C50C-407E-A947-70E740481C1C}">
                <a14:useLocalDpi xmlns:a14="http://schemas.microsoft.com/office/drawing/2010/main" val="0"/>
              </a:ext>
            </a:extLst>
          </a:blip>
          <a:srcRect l="12631" t="776" r="10532" b="3510"/>
          <a:stretch/>
        </p:blipFill>
        <p:spPr>
          <a:xfrm>
            <a:off x="4883157" y="4896094"/>
            <a:ext cx="941062" cy="1172287"/>
          </a:xfrm>
          <a:prstGeom prst="rect">
            <a:avLst/>
          </a:prstGeom>
        </p:spPr>
      </p:pic>
      <p:pic>
        <p:nvPicPr>
          <p:cNvPr id="25" name="Picture 24">
            <a:extLst>
              <a:ext uri="{FF2B5EF4-FFF2-40B4-BE49-F238E27FC236}">
                <a16:creationId xmlns:a16="http://schemas.microsoft.com/office/drawing/2014/main" id="{830FCA61-839C-EF49-ADB9-F4EC7EB6B5A6}"/>
              </a:ext>
            </a:extLst>
          </p:cNvPr>
          <p:cNvPicPr>
            <a:picLocks noChangeAspect="1"/>
          </p:cNvPicPr>
          <p:nvPr/>
        </p:nvPicPr>
        <p:blipFill rotWithShape="1">
          <a:blip r:embed="rId10">
            <a:extLst>
              <a:ext uri="{28A0092B-C50C-407E-A947-70E740481C1C}">
                <a14:useLocalDpi xmlns:a14="http://schemas.microsoft.com/office/drawing/2010/main" val="0"/>
              </a:ext>
            </a:extLst>
          </a:blip>
          <a:srcRect l="6960" t="-1" r="1821" b="5340"/>
          <a:stretch/>
        </p:blipFill>
        <p:spPr>
          <a:xfrm>
            <a:off x="1092246" y="4909242"/>
            <a:ext cx="916376" cy="1171554"/>
          </a:xfrm>
          <a:prstGeom prst="rect">
            <a:avLst/>
          </a:prstGeom>
        </p:spPr>
      </p:pic>
      <p:sp>
        <p:nvSpPr>
          <p:cNvPr id="26" name="Content Placeholder 2">
            <a:extLst>
              <a:ext uri="{FF2B5EF4-FFF2-40B4-BE49-F238E27FC236}">
                <a16:creationId xmlns:a16="http://schemas.microsoft.com/office/drawing/2014/main" id="{7A935A32-3E2B-044A-9F66-D20BBAFE6821}"/>
              </a:ext>
            </a:extLst>
          </p:cNvPr>
          <p:cNvSpPr txBox="1">
            <a:spLocks noGrp="1"/>
          </p:cNvSpPr>
          <p:nvPr>
            <p:ph sz="half" idx="1"/>
          </p:nvPr>
        </p:nvSpPr>
        <p:spPr>
          <a:xfrm>
            <a:off x="1813384" y="3333933"/>
            <a:ext cx="1773461" cy="566151"/>
          </a:xfrm>
          <a:prstGeom prst="rect">
            <a:avLst/>
          </a:prstGeom>
          <a:solidFill>
            <a:srgbClr val="A0AB3A"/>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Font typeface="Arial" panose="020B0604020202020204" pitchFamily="34" charset="0"/>
              <a:buNone/>
            </a:pPr>
            <a:r>
              <a:rPr lang="en-US" sz="2100" b="1" dirty="0">
                <a:latin typeface="Myriad Pro Semibold" panose="020B0503030403020204" pitchFamily="34" charset="0"/>
              </a:rPr>
              <a:t>Chancellor</a:t>
            </a:r>
          </a:p>
          <a:p>
            <a:pPr marL="0" indent="0" algn="ctr">
              <a:buFont typeface="Arial" panose="020B0604020202020204" pitchFamily="34" charset="0"/>
              <a:buNone/>
            </a:pPr>
            <a:r>
              <a:rPr lang="en-US" sz="1600" b="1" dirty="0">
                <a:latin typeface="Myriad Pro Semibold" panose="020B0503030403020204" pitchFamily="34" charset="0"/>
              </a:rPr>
              <a:t>Lord Sainsbury of Turville</a:t>
            </a:r>
          </a:p>
        </p:txBody>
      </p:sp>
      <p:sp>
        <p:nvSpPr>
          <p:cNvPr id="27" name="Content Placeholder 2">
            <a:extLst>
              <a:ext uri="{FF2B5EF4-FFF2-40B4-BE49-F238E27FC236}">
                <a16:creationId xmlns:a16="http://schemas.microsoft.com/office/drawing/2014/main" id="{405C1D33-CE9B-094B-9204-CCACCEBB5F4E}"/>
              </a:ext>
            </a:extLst>
          </p:cNvPr>
          <p:cNvSpPr txBox="1">
            <a:spLocks/>
          </p:cNvSpPr>
          <p:nvPr/>
        </p:nvSpPr>
        <p:spPr>
          <a:xfrm>
            <a:off x="4733931" y="3287068"/>
            <a:ext cx="1773461" cy="576631"/>
          </a:xfrm>
          <a:prstGeom prst="rect">
            <a:avLst/>
          </a:prstGeom>
          <a:solidFill>
            <a:srgbClr val="A0AB3A"/>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Font typeface="Arial" panose="020B0604020202020204" pitchFamily="34" charset="0"/>
              <a:buNone/>
            </a:pPr>
            <a:r>
              <a:rPr lang="en-US" sz="2100" b="1" dirty="0">
                <a:latin typeface="Myriad Pro Semibold" panose="020B0503030403020204" pitchFamily="34" charset="0"/>
              </a:rPr>
              <a:t>Vice-Chancellor</a:t>
            </a:r>
          </a:p>
          <a:p>
            <a:pPr marL="0" indent="0" algn="ctr">
              <a:buFont typeface="Arial" panose="020B0604020202020204" pitchFamily="34" charset="0"/>
              <a:buNone/>
            </a:pPr>
            <a:r>
              <a:rPr lang="en-US" sz="1400" b="1" dirty="0">
                <a:latin typeface="Myriad Pro Semibold" panose="020B0503030403020204" pitchFamily="34" charset="0"/>
              </a:rPr>
              <a:t>Professor Stephen Toope</a:t>
            </a:r>
          </a:p>
        </p:txBody>
      </p:sp>
      <p:sp>
        <p:nvSpPr>
          <p:cNvPr id="28" name="Content Placeholder 2">
            <a:extLst>
              <a:ext uri="{FF2B5EF4-FFF2-40B4-BE49-F238E27FC236}">
                <a16:creationId xmlns:a16="http://schemas.microsoft.com/office/drawing/2014/main" id="{F5175662-2060-3349-B0C1-ED87CCB1D772}"/>
              </a:ext>
            </a:extLst>
          </p:cNvPr>
          <p:cNvSpPr txBox="1">
            <a:spLocks/>
          </p:cNvSpPr>
          <p:nvPr/>
        </p:nvSpPr>
        <p:spPr>
          <a:xfrm>
            <a:off x="4191797" y="4123363"/>
            <a:ext cx="2323782" cy="572765"/>
          </a:xfrm>
          <a:prstGeom prst="rect">
            <a:avLst/>
          </a:prstGeom>
          <a:solidFill>
            <a:srgbClr val="A0AB3A"/>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Font typeface="Arial" panose="020B0604020202020204" pitchFamily="34" charset="0"/>
              <a:buNone/>
            </a:pPr>
            <a:r>
              <a:rPr lang="en-US" sz="1500" b="1" dirty="0">
                <a:latin typeface="Myriad Pro Semibold" panose="020B0503030403020204" pitchFamily="34" charset="0"/>
              </a:rPr>
              <a:t>The Pro-Vice-Chancellors</a:t>
            </a:r>
          </a:p>
        </p:txBody>
      </p:sp>
      <p:cxnSp>
        <p:nvCxnSpPr>
          <p:cNvPr id="3" name="Straight Connector 2">
            <a:extLst>
              <a:ext uri="{FF2B5EF4-FFF2-40B4-BE49-F238E27FC236}">
                <a16:creationId xmlns:a16="http://schemas.microsoft.com/office/drawing/2014/main" id="{3A6693A7-996F-C34F-A615-7C3F6454F1C0}"/>
              </a:ext>
            </a:extLst>
          </p:cNvPr>
          <p:cNvCxnSpPr>
            <a:cxnSpLocks/>
          </p:cNvCxnSpPr>
          <p:nvPr/>
        </p:nvCxnSpPr>
        <p:spPr>
          <a:xfrm>
            <a:off x="1092246" y="4696128"/>
            <a:ext cx="8409368" cy="0"/>
          </a:xfrm>
          <a:prstGeom prst="line">
            <a:avLst/>
          </a:prstGeom>
          <a:ln w="38100">
            <a:solidFill>
              <a:srgbClr val="A0AB3A"/>
            </a:solidFill>
          </a:ln>
        </p:spPr>
        <p:style>
          <a:lnRef idx="1">
            <a:schemeClr val="accent1"/>
          </a:lnRef>
          <a:fillRef idx="0">
            <a:schemeClr val="accent1"/>
          </a:fillRef>
          <a:effectRef idx="0">
            <a:schemeClr val="accent1"/>
          </a:effectRef>
          <a:fontRef idx="minor">
            <a:schemeClr val="tx1"/>
          </a:fontRef>
        </p:style>
      </p:cxnSp>
      <p:sp>
        <p:nvSpPr>
          <p:cNvPr id="2" name="AutoShape 2" descr="Image result for emma rampton cambrid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AutoShape 4" descr="Image result for emma rampton cambridg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30" name="Picture 6" descr="Image result for emma rampton cambridge&quo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24005" y="1405586"/>
            <a:ext cx="1511059" cy="2266589"/>
          </a:xfrm>
          <a:prstGeom prst="rect">
            <a:avLst/>
          </a:prstGeom>
          <a:noFill/>
          <a:extLst>
            <a:ext uri="{909E8E84-426E-40DD-AFC4-6F175D3DCCD1}">
              <a14:hiddenFill xmlns:a14="http://schemas.microsoft.com/office/drawing/2010/main">
                <a:solidFill>
                  <a:srgbClr val="FFFFFF"/>
                </a:solidFill>
              </a14:hiddenFill>
            </a:ext>
          </a:extLst>
        </p:spPr>
      </p:pic>
      <p:sp>
        <p:nvSpPr>
          <p:cNvPr id="29" name="Content Placeholder 2">
            <a:extLst>
              <a:ext uri="{FF2B5EF4-FFF2-40B4-BE49-F238E27FC236}">
                <a16:creationId xmlns:a16="http://schemas.microsoft.com/office/drawing/2014/main" id="{405C1D33-CE9B-094B-9204-CCACCEBB5F4E}"/>
              </a:ext>
            </a:extLst>
          </p:cNvPr>
          <p:cNvSpPr txBox="1">
            <a:spLocks/>
          </p:cNvSpPr>
          <p:nvPr/>
        </p:nvSpPr>
        <p:spPr>
          <a:xfrm>
            <a:off x="7524005" y="3316216"/>
            <a:ext cx="1511059" cy="583868"/>
          </a:xfrm>
          <a:prstGeom prst="rect">
            <a:avLst/>
          </a:prstGeom>
          <a:solidFill>
            <a:srgbClr val="A0AB3A"/>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Font typeface="Arial" panose="020B0604020202020204" pitchFamily="34" charset="0"/>
              <a:buNone/>
            </a:pPr>
            <a:r>
              <a:rPr lang="en-US" sz="2100" b="1" dirty="0" err="1" smtClean="0">
                <a:latin typeface="Myriad Pro Semibold" panose="020B0503030403020204" pitchFamily="34" charset="0"/>
              </a:rPr>
              <a:t>Registrary</a:t>
            </a:r>
            <a:endParaRPr lang="en-US" sz="2100" b="1" dirty="0">
              <a:latin typeface="Myriad Pro Semibold" panose="020B0503030403020204" pitchFamily="34" charset="0"/>
            </a:endParaRPr>
          </a:p>
          <a:p>
            <a:pPr marL="0" indent="0" algn="ctr">
              <a:buFont typeface="Arial" panose="020B0604020202020204" pitchFamily="34" charset="0"/>
              <a:buNone/>
            </a:pPr>
            <a:r>
              <a:rPr lang="en-US" sz="1400" b="1" dirty="0" smtClean="0">
                <a:latin typeface="Myriad Pro Semibold" panose="020B0503030403020204" pitchFamily="34" charset="0"/>
              </a:rPr>
              <a:t>Emma </a:t>
            </a:r>
            <a:r>
              <a:rPr lang="en-US" sz="1400" b="1" dirty="0" err="1" smtClean="0">
                <a:latin typeface="Myriad Pro Semibold" panose="020B0503030403020204" pitchFamily="34" charset="0"/>
              </a:rPr>
              <a:t>Rampton</a:t>
            </a:r>
            <a:endParaRPr lang="en-US" sz="1400" b="1" dirty="0">
              <a:latin typeface="Myriad Pro Semibold" panose="020B0503030403020204" pitchFamily="34" charset="0"/>
            </a:endParaRPr>
          </a:p>
        </p:txBody>
      </p:sp>
    </p:spTree>
    <p:extLst>
      <p:ext uri="{BB962C8B-B14F-4D97-AF65-F5344CB8AC3E}">
        <p14:creationId xmlns:p14="http://schemas.microsoft.com/office/powerpoint/2010/main" val="348058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48591" y="841367"/>
            <a:ext cx="3667479" cy="523220"/>
          </a:xfrm>
          <a:prstGeom prst="rect">
            <a:avLst/>
          </a:prstGeom>
          <a:noFill/>
        </p:spPr>
        <p:txBody>
          <a:bodyPr wrap="none" rtlCol="0">
            <a:spAutoFit/>
          </a:bodyPr>
          <a:lstStyle/>
          <a:p>
            <a:r>
              <a:rPr lang="en-GB" sz="2800" b="1" dirty="0">
                <a:latin typeface="Myriad Pro" panose="020B0503030403020204"/>
              </a:rPr>
              <a:t>Meet the OPdA team</a:t>
            </a:r>
          </a:p>
        </p:txBody>
      </p:sp>
      <p:pic>
        <p:nvPicPr>
          <p:cNvPr id="3" name="Picture 2">
            <a:extLst>
              <a:ext uri="{FF2B5EF4-FFF2-40B4-BE49-F238E27FC236}">
                <a16:creationId xmlns:a16="http://schemas.microsoft.com/office/drawing/2014/main" id="{F74C76D9-30BD-F940-BB36-BE10A940B85D}"/>
              </a:ext>
            </a:extLst>
          </p:cNvPr>
          <p:cNvPicPr>
            <a:picLocks noChangeAspect="1"/>
          </p:cNvPicPr>
          <p:nvPr/>
        </p:nvPicPr>
        <p:blipFill>
          <a:blip r:embed="rId2">
            <a:alphaModFix amt="20000"/>
          </a:blip>
          <a:stretch>
            <a:fillRect/>
          </a:stretch>
        </p:blipFill>
        <p:spPr>
          <a:xfrm>
            <a:off x="9289535" y="-81319"/>
            <a:ext cx="2897171" cy="6858000"/>
          </a:xfrm>
          <a:prstGeom prst="rect">
            <a:avLst/>
          </a:prstGeom>
        </p:spPr>
      </p:pic>
      <p:pic>
        <p:nvPicPr>
          <p:cNvPr id="4" name="Picture 3">
            <a:extLst>
              <a:ext uri="{FF2B5EF4-FFF2-40B4-BE49-F238E27FC236}">
                <a16:creationId xmlns:a16="http://schemas.microsoft.com/office/drawing/2014/main" id="{AB5769A9-28A3-E245-93B0-4429BE9C9D49}"/>
              </a:ext>
            </a:extLst>
          </p:cNvPr>
          <p:cNvPicPr>
            <a:picLocks noChangeAspect="1"/>
          </p:cNvPicPr>
          <p:nvPr/>
        </p:nvPicPr>
        <p:blipFill>
          <a:blip r:embed="rId3"/>
          <a:stretch>
            <a:fillRect/>
          </a:stretch>
        </p:blipFill>
        <p:spPr>
          <a:xfrm>
            <a:off x="10320759" y="6024735"/>
            <a:ext cx="1415970" cy="629889"/>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7022" y="1433437"/>
            <a:ext cx="1402084" cy="167056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58525" y="3736421"/>
            <a:ext cx="1391886" cy="1658203"/>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9823" y="1462764"/>
            <a:ext cx="1380555" cy="1644704"/>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86129" y="3739649"/>
            <a:ext cx="1392977" cy="1659504"/>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64140" y="3730916"/>
            <a:ext cx="1386139" cy="1651357"/>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71068" y="3730916"/>
            <a:ext cx="1387307" cy="1652747"/>
          </a:xfrm>
          <a:prstGeom prst="rect">
            <a:avLst/>
          </a:prstGeom>
        </p:spPr>
      </p:pic>
      <p:pic>
        <p:nvPicPr>
          <p:cNvPr id="1026" name="Picture 2" descr="Karina"/>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4002" y="1422449"/>
            <a:ext cx="1389177" cy="16850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llie web"/>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11222" y="1446012"/>
            <a:ext cx="1376383" cy="164470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Josh Bulle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98197" y="1418985"/>
            <a:ext cx="1685020" cy="168502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54002" y="3739648"/>
            <a:ext cx="1389177" cy="1654976"/>
          </a:xfrm>
          <a:prstGeom prst="rect">
            <a:avLst/>
          </a:prstGeom>
        </p:spPr>
      </p:pic>
      <p:sp>
        <p:nvSpPr>
          <p:cNvPr id="13" name="TextBox 12"/>
          <p:cNvSpPr txBox="1"/>
          <p:nvPr/>
        </p:nvSpPr>
        <p:spPr>
          <a:xfrm>
            <a:off x="660022" y="3263129"/>
            <a:ext cx="777136" cy="369332"/>
          </a:xfrm>
          <a:prstGeom prst="rect">
            <a:avLst/>
          </a:prstGeom>
          <a:noFill/>
        </p:spPr>
        <p:txBody>
          <a:bodyPr wrap="none" rtlCol="0">
            <a:spAutoFit/>
          </a:bodyPr>
          <a:lstStyle/>
          <a:p>
            <a:r>
              <a:rPr lang="en-GB" dirty="0" smtClean="0"/>
              <a:t>Karina</a:t>
            </a:r>
            <a:endParaRPr lang="en-GB" dirty="0"/>
          </a:p>
        </p:txBody>
      </p:sp>
      <p:sp>
        <p:nvSpPr>
          <p:cNvPr id="14" name="TextBox 13"/>
          <p:cNvSpPr txBox="1"/>
          <p:nvPr/>
        </p:nvSpPr>
        <p:spPr>
          <a:xfrm>
            <a:off x="2323205" y="3263129"/>
            <a:ext cx="670376" cy="369332"/>
          </a:xfrm>
          <a:prstGeom prst="rect">
            <a:avLst/>
          </a:prstGeom>
          <a:noFill/>
        </p:spPr>
        <p:txBody>
          <a:bodyPr wrap="none" rtlCol="0">
            <a:spAutoFit/>
          </a:bodyPr>
          <a:lstStyle/>
          <a:p>
            <a:r>
              <a:rPr lang="en-GB" dirty="0" smtClean="0"/>
              <a:t>Susie</a:t>
            </a:r>
            <a:endParaRPr lang="en-GB" dirty="0"/>
          </a:p>
        </p:txBody>
      </p:sp>
      <p:sp>
        <p:nvSpPr>
          <p:cNvPr id="15" name="TextBox 14"/>
          <p:cNvSpPr txBox="1"/>
          <p:nvPr/>
        </p:nvSpPr>
        <p:spPr>
          <a:xfrm flipH="1">
            <a:off x="4098413" y="3263129"/>
            <a:ext cx="538286" cy="369332"/>
          </a:xfrm>
          <a:prstGeom prst="rect">
            <a:avLst/>
          </a:prstGeom>
          <a:noFill/>
        </p:spPr>
        <p:txBody>
          <a:bodyPr wrap="square" rtlCol="0">
            <a:spAutoFit/>
          </a:bodyPr>
          <a:lstStyle/>
          <a:p>
            <a:r>
              <a:rPr lang="en-GB" dirty="0" smtClean="0"/>
              <a:t>Liz</a:t>
            </a:r>
            <a:endParaRPr lang="en-GB" dirty="0"/>
          </a:p>
        </p:txBody>
      </p:sp>
      <p:sp>
        <p:nvSpPr>
          <p:cNvPr id="16" name="TextBox 15"/>
          <p:cNvSpPr txBox="1"/>
          <p:nvPr/>
        </p:nvSpPr>
        <p:spPr>
          <a:xfrm>
            <a:off x="5590307" y="3263129"/>
            <a:ext cx="724878" cy="369332"/>
          </a:xfrm>
          <a:prstGeom prst="rect">
            <a:avLst/>
          </a:prstGeom>
          <a:noFill/>
        </p:spPr>
        <p:txBody>
          <a:bodyPr wrap="none" rtlCol="0">
            <a:spAutoFit/>
          </a:bodyPr>
          <a:lstStyle/>
          <a:p>
            <a:r>
              <a:rPr lang="en-GB" dirty="0" smtClean="0"/>
              <a:t>Hollie</a:t>
            </a:r>
            <a:endParaRPr lang="en-GB" dirty="0"/>
          </a:p>
        </p:txBody>
      </p:sp>
      <p:sp>
        <p:nvSpPr>
          <p:cNvPr id="17" name="TextBox 16"/>
          <p:cNvSpPr txBox="1"/>
          <p:nvPr/>
        </p:nvSpPr>
        <p:spPr>
          <a:xfrm>
            <a:off x="7359080" y="3208727"/>
            <a:ext cx="591829" cy="369332"/>
          </a:xfrm>
          <a:prstGeom prst="rect">
            <a:avLst/>
          </a:prstGeom>
          <a:noFill/>
        </p:spPr>
        <p:txBody>
          <a:bodyPr wrap="none" rtlCol="0">
            <a:spAutoFit/>
          </a:bodyPr>
          <a:lstStyle/>
          <a:p>
            <a:r>
              <a:rPr lang="en-GB" dirty="0" smtClean="0"/>
              <a:t>Josh</a:t>
            </a:r>
            <a:endParaRPr lang="en-GB" dirty="0"/>
          </a:p>
        </p:txBody>
      </p:sp>
      <p:sp>
        <p:nvSpPr>
          <p:cNvPr id="18" name="TextBox 17"/>
          <p:cNvSpPr txBox="1"/>
          <p:nvPr/>
        </p:nvSpPr>
        <p:spPr>
          <a:xfrm>
            <a:off x="664511" y="5519643"/>
            <a:ext cx="772647" cy="369332"/>
          </a:xfrm>
          <a:prstGeom prst="rect">
            <a:avLst/>
          </a:prstGeom>
          <a:noFill/>
        </p:spPr>
        <p:txBody>
          <a:bodyPr wrap="none" rtlCol="0">
            <a:spAutoFit/>
          </a:bodyPr>
          <a:lstStyle/>
          <a:p>
            <a:r>
              <a:rPr lang="en-GB" dirty="0" smtClean="0"/>
              <a:t>Nicole</a:t>
            </a:r>
            <a:endParaRPr lang="en-GB" dirty="0"/>
          </a:p>
        </p:txBody>
      </p:sp>
      <p:sp>
        <p:nvSpPr>
          <p:cNvPr id="19" name="TextBox 18"/>
          <p:cNvSpPr txBox="1"/>
          <p:nvPr/>
        </p:nvSpPr>
        <p:spPr>
          <a:xfrm>
            <a:off x="2323205" y="5520585"/>
            <a:ext cx="649986" cy="369332"/>
          </a:xfrm>
          <a:prstGeom prst="rect">
            <a:avLst/>
          </a:prstGeom>
          <a:noFill/>
        </p:spPr>
        <p:txBody>
          <a:bodyPr wrap="none" rtlCol="0">
            <a:spAutoFit/>
          </a:bodyPr>
          <a:lstStyle/>
          <a:p>
            <a:r>
              <a:rPr lang="en-GB" dirty="0" smtClean="0"/>
              <a:t>Katia</a:t>
            </a:r>
            <a:endParaRPr lang="en-GB" dirty="0"/>
          </a:p>
        </p:txBody>
      </p:sp>
      <p:sp>
        <p:nvSpPr>
          <p:cNvPr id="20" name="TextBox 19"/>
          <p:cNvSpPr txBox="1"/>
          <p:nvPr/>
        </p:nvSpPr>
        <p:spPr>
          <a:xfrm>
            <a:off x="3818142" y="5506341"/>
            <a:ext cx="717376" cy="369332"/>
          </a:xfrm>
          <a:prstGeom prst="rect">
            <a:avLst/>
          </a:prstGeom>
          <a:noFill/>
        </p:spPr>
        <p:txBody>
          <a:bodyPr wrap="none" rtlCol="0">
            <a:spAutoFit/>
          </a:bodyPr>
          <a:lstStyle/>
          <a:p>
            <a:r>
              <a:rPr lang="en-GB" dirty="0" smtClean="0"/>
              <a:t>Jenny</a:t>
            </a:r>
            <a:endParaRPr lang="en-GB" dirty="0"/>
          </a:p>
        </p:txBody>
      </p:sp>
      <p:sp>
        <p:nvSpPr>
          <p:cNvPr id="21" name="TextBox 20"/>
          <p:cNvSpPr txBox="1"/>
          <p:nvPr/>
        </p:nvSpPr>
        <p:spPr>
          <a:xfrm>
            <a:off x="7271760" y="5535130"/>
            <a:ext cx="737894" cy="369332"/>
          </a:xfrm>
          <a:prstGeom prst="rect">
            <a:avLst/>
          </a:prstGeom>
          <a:noFill/>
        </p:spPr>
        <p:txBody>
          <a:bodyPr wrap="none" rtlCol="0">
            <a:spAutoFit/>
          </a:bodyPr>
          <a:lstStyle/>
          <a:p>
            <a:r>
              <a:rPr lang="en-GB" dirty="0" err="1" smtClean="0"/>
              <a:t>Ceren</a:t>
            </a:r>
            <a:endParaRPr lang="en-GB" dirty="0"/>
          </a:p>
        </p:txBody>
      </p:sp>
      <p:sp>
        <p:nvSpPr>
          <p:cNvPr id="22" name="TextBox 21"/>
          <p:cNvSpPr txBox="1"/>
          <p:nvPr/>
        </p:nvSpPr>
        <p:spPr>
          <a:xfrm>
            <a:off x="8878215" y="5512126"/>
            <a:ext cx="651717" cy="369332"/>
          </a:xfrm>
          <a:prstGeom prst="rect">
            <a:avLst/>
          </a:prstGeom>
          <a:noFill/>
        </p:spPr>
        <p:txBody>
          <a:bodyPr wrap="none" rtlCol="0">
            <a:spAutoFit/>
          </a:bodyPr>
          <a:lstStyle/>
          <a:p>
            <a:r>
              <a:rPr lang="en-GB" dirty="0" err="1" smtClean="0"/>
              <a:t>Anke</a:t>
            </a:r>
            <a:endParaRPr lang="en-GB" dirty="0"/>
          </a:p>
        </p:txBody>
      </p:sp>
      <p:pic>
        <p:nvPicPr>
          <p:cNvPr id="6" name="Picture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684706" y="1418985"/>
            <a:ext cx="1381806" cy="1646196"/>
          </a:xfrm>
          <a:prstGeom prst="rect">
            <a:avLst/>
          </a:prstGeom>
        </p:spPr>
      </p:pic>
      <p:pic>
        <p:nvPicPr>
          <p:cNvPr id="23" name="Picture 2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204924" y="3743267"/>
            <a:ext cx="1386139" cy="1651357"/>
          </a:xfrm>
          <a:prstGeom prst="rect">
            <a:avLst/>
          </a:prstGeom>
        </p:spPr>
      </p:pic>
      <p:sp>
        <p:nvSpPr>
          <p:cNvPr id="27" name="TextBox 26"/>
          <p:cNvSpPr txBox="1"/>
          <p:nvPr/>
        </p:nvSpPr>
        <p:spPr>
          <a:xfrm>
            <a:off x="8932705" y="3182780"/>
            <a:ext cx="758541" cy="369332"/>
          </a:xfrm>
          <a:prstGeom prst="rect">
            <a:avLst/>
          </a:prstGeom>
          <a:noFill/>
        </p:spPr>
        <p:txBody>
          <a:bodyPr wrap="none" rtlCol="0">
            <a:spAutoFit/>
          </a:bodyPr>
          <a:lstStyle/>
          <a:p>
            <a:r>
              <a:rPr lang="en-GB" dirty="0" smtClean="0"/>
              <a:t>James</a:t>
            </a:r>
            <a:endParaRPr lang="en-GB" dirty="0"/>
          </a:p>
        </p:txBody>
      </p:sp>
      <p:sp>
        <p:nvSpPr>
          <p:cNvPr id="28" name="TextBox 27"/>
          <p:cNvSpPr txBox="1"/>
          <p:nvPr/>
        </p:nvSpPr>
        <p:spPr>
          <a:xfrm>
            <a:off x="7344792" y="3208727"/>
            <a:ext cx="591829" cy="369332"/>
          </a:xfrm>
          <a:prstGeom prst="rect">
            <a:avLst/>
          </a:prstGeom>
          <a:noFill/>
        </p:spPr>
        <p:txBody>
          <a:bodyPr wrap="none" rtlCol="0">
            <a:spAutoFit/>
          </a:bodyPr>
          <a:lstStyle/>
          <a:p>
            <a:r>
              <a:rPr lang="en-GB" dirty="0" smtClean="0"/>
              <a:t>Josh</a:t>
            </a:r>
            <a:endParaRPr lang="en-GB" dirty="0"/>
          </a:p>
        </p:txBody>
      </p:sp>
      <p:sp>
        <p:nvSpPr>
          <p:cNvPr id="29" name="TextBox 28"/>
          <p:cNvSpPr txBox="1"/>
          <p:nvPr/>
        </p:nvSpPr>
        <p:spPr>
          <a:xfrm>
            <a:off x="5530920" y="5505430"/>
            <a:ext cx="833241" cy="369332"/>
          </a:xfrm>
          <a:prstGeom prst="rect">
            <a:avLst/>
          </a:prstGeom>
          <a:noFill/>
        </p:spPr>
        <p:txBody>
          <a:bodyPr wrap="none" rtlCol="0">
            <a:spAutoFit/>
          </a:bodyPr>
          <a:lstStyle/>
          <a:p>
            <a:r>
              <a:rPr lang="en-GB" dirty="0" smtClean="0"/>
              <a:t>Kristen</a:t>
            </a:r>
            <a:endParaRPr lang="en-GB" dirty="0"/>
          </a:p>
        </p:txBody>
      </p:sp>
    </p:spTree>
    <p:extLst>
      <p:ext uri="{BB962C8B-B14F-4D97-AF65-F5344CB8AC3E}">
        <p14:creationId xmlns:p14="http://schemas.microsoft.com/office/powerpoint/2010/main" val="320151581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PdA PowerPoint Template 2019" id="{EA819839-5386-354C-A410-B5264AEAD358}" vid="{D3742958-7397-094B-874A-1598271347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700</TotalTime>
  <Words>1175</Words>
  <Application>Microsoft Office PowerPoint</Application>
  <PresentationFormat>Widescreen</PresentationFormat>
  <Paragraphs>208</Paragraphs>
  <Slides>20</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MS PGothic</vt:lpstr>
      <vt:lpstr>Arial</vt:lpstr>
      <vt:lpstr>Calibri</vt:lpstr>
      <vt:lpstr>Calibri Light</vt:lpstr>
      <vt:lpstr>Myriad Pro</vt:lpstr>
      <vt:lpstr>Myriad Pro Semibold</vt:lpstr>
      <vt:lpstr>Times New Roman</vt:lpstr>
      <vt:lpstr>Office Theme</vt:lpstr>
      <vt:lpstr>PowerPoint Presentation</vt:lpstr>
      <vt:lpstr>PowerPoint Presentation</vt:lpstr>
      <vt:lpstr>PowerPoint Presentation</vt:lpstr>
      <vt:lpstr>PowerPoint Presentation</vt:lpstr>
      <vt:lpstr>What’s special about Cambridge?</vt:lpstr>
      <vt:lpstr>Cambridge’s people</vt:lpstr>
      <vt:lpstr>How Cambridge is structured</vt:lpstr>
      <vt:lpstr>Senior members of the University</vt:lpstr>
      <vt:lpstr>PowerPoint Presentation</vt:lpstr>
      <vt:lpstr>Why are we here? </vt:lpstr>
      <vt:lpstr>Here to help on your Postdoc Journey</vt:lpstr>
      <vt:lpstr>What postdocs asked for</vt:lpstr>
      <vt:lpstr>Mentoring for postdocs – 2020 scheme now open</vt:lpstr>
      <vt:lpstr>College affiliations</vt:lpstr>
      <vt:lpstr>Keeping you informed</vt:lpstr>
      <vt:lpstr>The Postdoc Centres</vt:lpstr>
      <vt:lpstr>Planning for the future – North West Cambridge</vt:lpstr>
      <vt:lpstr>The Concordat to support researchers</vt:lpstr>
      <vt:lpstr>The Concordat &amp; 14 needs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Hayward</dc:creator>
  <cp:lastModifiedBy>Liz Simmonds</cp:lastModifiedBy>
  <cp:revision>84</cp:revision>
  <dcterms:created xsi:type="dcterms:W3CDTF">2019-05-09T12:22:29Z</dcterms:created>
  <dcterms:modified xsi:type="dcterms:W3CDTF">2019-11-07T16:08:21Z</dcterms:modified>
</cp:coreProperties>
</file>