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99" r:id="rId5"/>
    <p:sldId id="257" r:id="rId6"/>
    <p:sldId id="305" r:id="rId7"/>
    <p:sldId id="306" r:id="rId8"/>
    <p:sldId id="280" r:id="rId9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33"/>
    <a:srgbClr val="CCFFFF"/>
    <a:srgbClr val="FFCCFF"/>
    <a:srgbClr val="FFFF66"/>
    <a:srgbClr val="003E72"/>
    <a:srgbClr val="660033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0847" autoAdjust="0"/>
  </p:normalViewPr>
  <p:slideViewPr>
    <p:cSldViewPr>
      <p:cViewPr varScale="1">
        <p:scale>
          <a:sx n="81" d="100"/>
          <a:sy n="81" d="100"/>
        </p:scale>
        <p:origin x="24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422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1"/>
            <a:ext cx="294640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711"/>
            <a:ext cx="294640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711"/>
            <a:ext cx="294640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5BEEC8-1198-4586-B6B5-1524B50340A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7471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640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33475" y="4715951"/>
            <a:ext cx="451485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711"/>
            <a:ext cx="294640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711"/>
            <a:ext cx="294640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6B65FF-C456-4A54-BE9D-06823238CDD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89240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B65FF-C456-4A54-BE9D-06823238CDD2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308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B65FF-C456-4A54-BE9D-06823238CDD2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5941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B65FF-C456-4A54-BE9D-06823238CDD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007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BAA043-A481-415B-BC79-52C56DE5C7B4}" type="slidenum">
              <a:rPr lang="en-GB" smtClean="0">
                <a:solidFill>
                  <a:prstClr val="black"/>
                </a:solidFill>
              </a:rPr>
              <a:pPr eaLnBrk="1" hangingPunct="1"/>
              <a:t>4</a:t>
            </a:fld>
            <a:endParaRPr lang="en-GB" dirty="0" smtClean="0">
              <a:solidFill>
                <a:prstClr val="black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900" dirty="0" smtClean="0"/>
          </a:p>
        </p:txBody>
      </p:sp>
    </p:spTree>
    <p:extLst>
      <p:ext uri="{BB962C8B-B14F-4D97-AF65-F5344CB8AC3E}">
        <p14:creationId xmlns:p14="http://schemas.microsoft.com/office/powerpoint/2010/main" val="607052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B65FF-C456-4A54-BE9D-06823238CDD2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120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5365750"/>
            <a:ext cx="9140825" cy="665163"/>
          </a:xfrm>
          <a:prstGeom prst="rect">
            <a:avLst/>
          </a:prstGeom>
          <a:solidFill>
            <a:srgbClr val="003E7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0" y="6030913"/>
            <a:ext cx="9140825" cy="173037"/>
          </a:xfrm>
          <a:prstGeom prst="rect">
            <a:avLst/>
          </a:prstGeom>
          <a:solidFill>
            <a:srgbClr val="6A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4175" y="2016125"/>
            <a:ext cx="8374063" cy="576263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4175" y="2774950"/>
            <a:ext cx="8374063" cy="539750"/>
          </a:xfrm>
        </p:spPr>
        <p:txBody>
          <a:bodyPr/>
          <a:lstStyle>
            <a:lvl1pPr marL="0" indent="0">
              <a:buFontTx/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62888" y="6448425"/>
            <a:ext cx="900112" cy="1793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FF5B8D7-8956-46CD-9050-33CAA88301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2523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9947D-F9AE-4730-BD0B-FCE9AE796B7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80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5913" y="398463"/>
            <a:ext cx="2093912" cy="5376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175" y="398463"/>
            <a:ext cx="6129338" cy="5376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43A14-1461-42C5-BA5B-BDDC4FBF27F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739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16970-932C-45CA-9DF7-F4A8421B3E1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296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755C6-5CBF-497D-A7D1-87FBE527C10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404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175" y="1708150"/>
            <a:ext cx="4110038" cy="4067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08150"/>
            <a:ext cx="4111625" cy="4067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0165B-7E63-49AE-9B57-94C97225414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217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F6831-7469-4CEE-924E-89074B2399D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35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47441-9BFE-4D9D-AFF3-7FEE880A798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7853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39E6C-08BE-4E3C-A689-4C28997F157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81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67727-FCC5-4A02-9FE1-98BA7BC83ED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5227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A41A3-8940-4ADF-9A73-83F712E7BD5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57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175" y="398463"/>
            <a:ext cx="8375650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5" y="1708150"/>
            <a:ext cx="8374063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2888" y="6451600"/>
            <a:ext cx="90011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AFEA45B-3FB8-4C32-B860-490DF358912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0" fontAlgn="base" hangingPunct="0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66700" algn="l" rtl="0" eaLnBrk="0" fontAlgn="base" hangingPunct="0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2pPr>
      <a:lvl3pPr marL="809625" indent="-269875" algn="l" rtl="0" eaLnBrk="0" fontAlgn="base" hangingPunct="0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3pPr>
      <a:lvl4pPr marL="1079500" indent="-268288" algn="l" rtl="0" eaLnBrk="0" fontAlgn="base" hangingPunct="0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4pPr>
      <a:lvl5pPr marL="1350963" indent="-269875" algn="l" rtl="0" eaLnBrk="0" fontAlgn="base" hangingPunct="0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5pPr>
      <a:lvl6pPr marL="1808163" indent="-269875" algn="l" rtl="0" fontAlgn="base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6pPr>
      <a:lvl7pPr marL="2265363" indent="-269875" algn="l" rtl="0" fontAlgn="base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7pPr>
      <a:lvl8pPr marL="2722563" indent="-269875" algn="l" rtl="0" fontAlgn="base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8pPr>
      <a:lvl9pPr marL="3179763" indent="-269875" algn="l" rtl="0" fontAlgn="base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r.admin.cam.ac.uk/hr-services/overseas-working" TargetMode="External"/><Relationship Id="rId13" Type="http://schemas.openxmlformats.org/officeDocument/2006/relationships/hyperlink" Target="https://www.hr.admin.cam.ac.uk/pay-benefits" TargetMode="External"/><Relationship Id="rId3" Type="http://schemas.openxmlformats.org/officeDocument/2006/relationships/hyperlink" Target="http://www.induction.admin.cam.ac.uk/" TargetMode="External"/><Relationship Id="rId7" Type="http://schemas.openxmlformats.org/officeDocument/2006/relationships/hyperlink" Target="https://www.hr.admin.cam.ac.uk/hr-staff/information-new-starters" TargetMode="External"/><Relationship Id="rId12" Type="http://schemas.openxmlformats.org/officeDocument/2006/relationships/hyperlink" Target="https://www.ppd.admin.cam.ac.uk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r.admin.cam.ac.uk/policies-procedures/disciplinary-action-grievances-and-appeals-0/disciplinary-grievances-and-appeals" TargetMode="External"/><Relationship Id="rId11" Type="http://schemas.openxmlformats.org/officeDocument/2006/relationships/hyperlink" Target="https://www.hr.admin.cam.ac.uk/hr-services/wellbeing/support-services-university" TargetMode="External"/><Relationship Id="rId5" Type="http://schemas.openxmlformats.org/officeDocument/2006/relationships/hyperlink" Target="https://www.hr.admin.cam.ac.uk/hr-services/hr-school-teams" TargetMode="External"/><Relationship Id="rId10" Type="http://schemas.openxmlformats.org/officeDocument/2006/relationships/hyperlink" Target="https://www.wellbeing.admin.cam.ac.uk/" TargetMode="External"/><Relationship Id="rId4" Type="http://schemas.openxmlformats.org/officeDocument/2006/relationships/hyperlink" Target="https://www.hr.admin.cam.ac.uk/forms/hr24-employee-induction-checklist" TargetMode="External"/><Relationship Id="rId9" Type="http://schemas.openxmlformats.org/officeDocument/2006/relationships/hyperlink" Target="https://www.equality.admin.cam.ac.uk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604" y="3717032"/>
            <a:ext cx="3691204" cy="24482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1800" dirty="0" smtClean="0"/>
              <a:t>OFFICE OF POST DOCTORIAL AFFAIRS INDUCTION SESSION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</a:t>
            </a:r>
          </a:p>
          <a:p>
            <a:pPr marL="0" indent="0" algn="ctr">
              <a:buNone/>
            </a:pPr>
            <a:r>
              <a:rPr lang="en-GB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1279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382588" y="116632"/>
            <a:ext cx="8375650" cy="360040"/>
          </a:xfrm>
        </p:spPr>
        <p:txBody>
          <a:bodyPr>
            <a:noAutofit/>
          </a:bodyPr>
          <a:lstStyle/>
          <a:p>
            <a:pPr marL="0" indent="0" algn="ctr" eaLnBrk="1" hangingPunct="1">
              <a:buNone/>
            </a:pPr>
            <a:r>
              <a:rPr lang="en-GB" sz="2300" i="1" dirty="0"/>
              <a:t>Excellent research is conducted in environments with a supportive and inclusive research culture where staff can flourish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buNone/>
            </a:pPr>
            <a:r>
              <a:rPr lang="en-GB" sz="2400" dirty="0" smtClean="0"/>
              <a:t>Environment </a:t>
            </a:r>
            <a:r>
              <a:rPr lang="en-GB" sz="2400" dirty="0"/>
              <a:t>and Culture </a:t>
            </a:r>
            <a:endParaRPr lang="en-GB" sz="2400" i="1" dirty="0" smtClean="0"/>
          </a:p>
          <a:p>
            <a:pPr eaLnBrk="1" hangingPunct="1"/>
            <a:r>
              <a:rPr lang="en-GB" sz="2100" dirty="0" smtClean="0"/>
              <a:t>Managers and Mentors</a:t>
            </a:r>
          </a:p>
          <a:p>
            <a:pPr eaLnBrk="1" hangingPunct="1"/>
            <a:r>
              <a:rPr lang="en-GB" sz="2100" dirty="0" smtClean="0"/>
              <a:t>Respect at Work</a:t>
            </a:r>
          </a:p>
          <a:p>
            <a:pPr eaLnBrk="1" hangingPunct="1"/>
            <a:r>
              <a:rPr lang="en-GB" sz="2100" dirty="0" smtClean="0"/>
              <a:t>University Support Services</a:t>
            </a:r>
          </a:p>
          <a:p>
            <a:pPr eaLnBrk="1" hangingPunct="1"/>
            <a:r>
              <a:rPr lang="en-GB" sz="2100" dirty="0" smtClean="0"/>
              <a:t>Returning Carer Scheme (RCS)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75" y="-1736"/>
            <a:ext cx="8375650" cy="423862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 </a:t>
            </a:r>
            <a:r>
              <a:rPr lang="en-GB" sz="2400" i="1" dirty="0"/>
              <a:t>Research staff are recruited, employed and managed under conditions that recognise and value their vital contributions             </a:t>
            </a:r>
            <a:r>
              <a:rPr lang="en-GB" sz="2800" i="1" dirty="0"/>
              <a:t/>
            </a:r>
            <a:br>
              <a:rPr lang="en-GB" sz="2800" i="1" dirty="0"/>
            </a:b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1556792"/>
            <a:ext cx="8374063" cy="406717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dirty="0"/>
              <a:t>Employment</a:t>
            </a:r>
            <a:endParaRPr lang="en-GB" dirty="0"/>
          </a:p>
          <a:p>
            <a:pPr eaLnBrk="1" hangingPunct="1">
              <a:spcAft>
                <a:spcPts val="600"/>
              </a:spcAft>
            </a:pPr>
            <a:r>
              <a:rPr lang="en-GB" sz="2100" dirty="0" smtClean="0"/>
              <a:t>Induction process</a:t>
            </a:r>
            <a:endParaRPr lang="en-GB" sz="1800" dirty="0" smtClean="0"/>
          </a:p>
          <a:p>
            <a:pPr lvl="2" eaLnBrk="1" hangingPunct="1">
              <a:spcAft>
                <a:spcPts val="600"/>
              </a:spcAft>
            </a:pPr>
            <a:r>
              <a:rPr lang="en-GB" sz="1800" dirty="0" smtClean="0"/>
              <a:t>Induction checklist</a:t>
            </a:r>
          </a:p>
          <a:p>
            <a:pPr lvl="2" eaLnBrk="1" hangingPunct="1">
              <a:spcAft>
                <a:spcPts val="600"/>
              </a:spcAft>
            </a:pPr>
            <a:r>
              <a:rPr lang="en-GB" sz="1800" dirty="0" smtClean="0"/>
              <a:t>Localisation</a:t>
            </a:r>
          </a:p>
          <a:p>
            <a:pPr marL="288925" indent="-285750" eaLnBrk="1" hangingPunct="1">
              <a:spcAft>
                <a:spcPts val="600"/>
              </a:spcAft>
            </a:pPr>
            <a:r>
              <a:rPr lang="en-GB" sz="2100" dirty="0" smtClean="0"/>
              <a:t>Career development</a:t>
            </a:r>
          </a:p>
          <a:p>
            <a:pPr marL="828675" lvl="2" indent="-285750" eaLnBrk="1" hangingPunct="1">
              <a:spcAft>
                <a:spcPts val="600"/>
              </a:spcAft>
            </a:pPr>
            <a:r>
              <a:rPr lang="en-GB" sz="1800" dirty="0"/>
              <a:t>Staff review and </a:t>
            </a:r>
            <a:r>
              <a:rPr lang="en-GB" sz="1800" dirty="0" smtClean="0"/>
              <a:t>Development (SRD)</a:t>
            </a:r>
            <a:endParaRPr lang="en-GB" sz="1800" dirty="0"/>
          </a:p>
          <a:p>
            <a:pPr lvl="2" eaLnBrk="1" hangingPunct="1">
              <a:spcAft>
                <a:spcPts val="600"/>
              </a:spcAft>
            </a:pPr>
            <a:r>
              <a:rPr lang="en-GB" sz="1800" dirty="0"/>
              <a:t>Professional </a:t>
            </a:r>
            <a:r>
              <a:rPr lang="en-GB" sz="1800" dirty="0" smtClean="0"/>
              <a:t>development</a:t>
            </a:r>
          </a:p>
          <a:p>
            <a:pPr lvl="2" eaLnBrk="1" hangingPunct="1">
              <a:spcAft>
                <a:spcPts val="600"/>
              </a:spcAft>
            </a:pPr>
            <a:r>
              <a:rPr lang="en-GB" sz="1800" dirty="0" smtClean="0"/>
              <a:t>Career progression</a:t>
            </a:r>
            <a:endParaRPr lang="en-GB" sz="1800" dirty="0" smtClean="0">
              <a:solidFill>
                <a:srgbClr val="FF0000"/>
              </a:solidFill>
            </a:endParaRPr>
          </a:p>
          <a:p>
            <a:pPr eaLnBrk="1" hangingPunct="1">
              <a:spcAft>
                <a:spcPts val="600"/>
              </a:spcAft>
            </a:pPr>
            <a:r>
              <a:rPr lang="en-GB" sz="2100" dirty="0"/>
              <a:t>Supported contract </a:t>
            </a:r>
            <a:r>
              <a:rPr lang="en-GB" sz="2100" dirty="0" smtClean="0"/>
              <a:t>closure</a:t>
            </a:r>
          </a:p>
          <a:p>
            <a:pPr marL="0" indent="0" algn="ctr" eaLnBrk="1" hangingPunct="1">
              <a:spcAft>
                <a:spcPts val="600"/>
              </a:spcAft>
              <a:buNone/>
            </a:pPr>
            <a:endParaRPr lang="en-GB" sz="2100" dirty="0" smtClean="0"/>
          </a:p>
          <a:p>
            <a:pPr marL="0" indent="0" algn="ctr" eaLnBrk="1" hangingPunct="1">
              <a:spcAft>
                <a:spcPts val="600"/>
              </a:spcAft>
              <a:buNone/>
            </a:pPr>
            <a:r>
              <a:rPr lang="en-GB" dirty="0" smtClean="0"/>
              <a:t>For Guidance, please contact</a:t>
            </a:r>
          </a:p>
          <a:p>
            <a:pPr marL="0" indent="0" algn="ctr" eaLnBrk="1" hangingPunct="1">
              <a:spcAft>
                <a:spcPts val="600"/>
              </a:spcAft>
              <a:buNone/>
            </a:pPr>
            <a:r>
              <a:rPr lang="en-GB" dirty="0" smtClean="0"/>
              <a:t> Department / Institute Administrator, Local HR team or Central HR team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267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dirty="0" smtClean="0"/>
              <a:t>Useful Links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84175" y="1556792"/>
            <a:ext cx="8508305" cy="4218533"/>
          </a:xfrm>
        </p:spPr>
        <p:txBody>
          <a:bodyPr numCol="2"/>
          <a:lstStyle/>
          <a:p>
            <a:pPr marL="0" indent="0" algn="ctr" eaLnBrk="1" hangingPunct="1">
              <a:buNone/>
            </a:pPr>
            <a:r>
              <a:rPr lang="en-GB" sz="2100" dirty="0" smtClean="0"/>
              <a:t>University Information</a:t>
            </a:r>
            <a:endParaRPr lang="en-GB" sz="2100" dirty="0"/>
          </a:p>
          <a:p>
            <a:pPr eaLnBrk="1" hangingPunct="1"/>
            <a:r>
              <a:rPr lang="en-GB" sz="2100" dirty="0" smtClean="0">
                <a:hlinkClick r:id="rId3"/>
              </a:rPr>
              <a:t>HR Induction Link</a:t>
            </a:r>
            <a:endParaRPr lang="en-GB" sz="2100" dirty="0" smtClean="0"/>
          </a:p>
          <a:p>
            <a:pPr eaLnBrk="1" hangingPunct="1"/>
            <a:r>
              <a:rPr lang="en-GB" sz="2100" dirty="0" smtClean="0">
                <a:hlinkClick r:id="rId4"/>
              </a:rPr>
              <a:t>Induction Checklist</a:t>
            </a:r>
            <a:endParaRPr lang="en-GB" sz="2100" dirty="0" smtClean="0"/>
          </a:p>
          <a:p>
            <a:pPr eaLnBrk="1" hangingPunct="1"/>
            <a:r>
              <a:rPr lang="en-GB" sz="2100" dirty="0" smtClean="0">
                <a:hlinkClick r:id="rId5"/>
              </a:rPr>
              <a:t>HR Team</a:t>
            </a:r>
            <a:endParaRPr lang="en-GB" sz="2100" dirty="0" smtClean="0"/>
          </a:p>
          <a:p>
            <a:pPr eaLnBrk="1" hangingPunct="1"/>
            <a:r>
              <a:rPr lang="en-GB" sz="2100" dirty="0" smtClean="0">
                <a:hlinkClick r:id="rId6"/>
              </a:rPr>
              <a:t>University Policies</a:t>
            </a:r>
            <a:endParaRPr lang="en-GB" sz="2100" dirty="0" smtClean="0"/>
          </a:p>
          <a:p>
            <a:pPr eaLnBrk="1" hangingPunct="1"/>
            <a:r>
              <a:rPr lang="en-GB" sz="2100" dirty="0" smtClean="0">
                <a:hlinkClick r:id="rId7"/>
              </a:rPr>
              <a:t>Information for new starters</a:t>
            </a:r>
            <a:endParaRPr lang="en-GB" sz="2100" dirty="0" smtClean="0"/>
          </a:p>
          <a:p>
            <a:pPr eaLnBrk="1" hangingPunct="1"/>
            <a:r>
              <a:rPr lang="en-GB" sz="2100" dirty="0">
                <a:hlinkClick r:id="rId8"/>
              </a:rPr>
              <a:t>Overseas </a:t>
            </a:r>
            <a:r>
              <a:rPr lang="en-GB" sz="2100" dirty="0" smtClean="0">
                <a:hlinkClick r:id="rId8"/>
              </a:rPr>
              <a:t>Working</a:t>
            </a:r>
            <a:endParaRPr lang="en-GB" sz="2100" dirty="0" smtClean="0"/>
          </a:p>
          <a:p>
            <a:pPr eaLnBrk="1" hangingPunct="1"/>
            <a:endParaRPr lang="en-GB" sz="2100" dirty="0" smtClean="0"/>
          </a:p>
          <a:p>
            <a:pPr marL="0" indent="0" eaLnBrk="1" hangingPunct="1">
              <a:buNone/>
            </a:pPr>
            <a:endParaRPr lang="en-GB" sz="2100" dirty="0" smtClean="0"/>
          </a:p>
          <a:p>
            <a:pPr marL="0" indent="0" algn="ctr" eaLnBrk="1" hangingPunct="1">
              <a:buNone/>
            </a:pPr>
            <a:r>
              <a:rPr lang="en-GB" sz="2100" dirty="0" smtClean="0"/>
              <a:t>University Services</a:t>
            </a:r>
            <a:endParaRPr lang="en-GB" sz="2100" dirty="0"/>
          </a:p>
          <a:p>
            <a:pPr eaLnBrk="1" hangingPunct="1"/>
            <a:r>
              <a:rPr lang="en-GB" sz="2100" dirty="0">
                <a:hlinkClick r:id="rId9"/>
              </a:rPr>
              <a:t>Equality and Diversity</a:t>
            </a:r>
            <a:endParaRPr lang="en-GB" sz="2100" dirty="0"/>
          </a:p>
          <a:p>
            <a:pPr eaLnBrk="1" hangingPunct="1"/>
            <a:r>
              <a:rPr lang="en-GB" sz="2100" dirty="0">
                <a:hlinkClick r:id="rId10"/>
              </a:rPr>
              <a:t>Wellbeing </a:t>
            </a:r>
            <a:r>
              <a:rPr lang="en-GB" sz="2100" dirty="0" smtClean="0">
                <a:hlinkClick r:id="rId10"/>
              </a:rPr>
              <a:t>Services</a:t>
            </a:r>
            <a:endParaRPr lang="en-GB" sz="2100" dirty="0" smtClean="0"/>
          </a:p>
          <a:p>
            <a:pPr eaLnBrk="1" hangingPunct="1"/>
            <a:r>
              <a:rPr lang="en-GB" sz="2100" dirty="0" smtClean="0">
                <a:hlinkClick r:id="rId11"/>
              </a:rPr>
              <a:t>Support Services</a:t>
            </a:r>
            <a:endParaRPr lang="en-GB" sz="2100" dirty="0"/>
          </a:p>
          <a:p>
            <a:pPr eaLnBrk="1" hangingPunct="1"/>
            <a:r>
              <a:rPr lang="en-GB" sz="2100" dirty="0">
                <a:hlinkClick r:id="rId12"/>
              </a:rPr>
              <a:t>Personal and Professional Development</a:t>
            </a:r>
            <a:endParaRPr lang="en-GB" sz="2100" dirty="0"/>
          </a:p>
          <a:p>
            <a:pPr eaLnBrk="1" hangingPunct="1"/>
            <a:r>
              <a:rPr lang="en-GB" sz="2100" dirty="0" smtClean="0">
                <a:hlinkClick r:id="rId13"/>
              </a:rPr>
              <a:t>Employee </a:t>
            </a:r>
            <a:r>
              <a:rPr lang="en-GB" sz="2100" dirty="0">
                <a:hlinkClick r:id="rId13"/>
              </a:rPr>
              <a:t>Benefits</a:t>
            </a:r>
            <a:endParaRPr lang="en-GB" sz="2100" dirty="0"/>
          </a:p>
          <a:p>
            <a:pPr eaLnBrk="1" hangingPunct="1"/>
            <a:endParaRPr lang="en-GB" sz="2100" dirty="0" smtClean="0"/>
          </a:p>
        </p:txBody>
      </p:sp>
    </p:spTree>
    <p:extLst>
      <p:ext uri="{BB962C8B-B14F-4D97-AF65-F5344CB8AC3E}">
        <p14:creationId xmlns:p14="http://schemas.microsoft.com/office/powerpoint/2010/main" val="427543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dirty="0" smtClean="0"/>
              <a:t>Any Questions/ Comments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9" y="1772816"/>
            <a:ext cx="4000481" cy="40004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3E72"/>
      </a:dk1>
      <a:lt1>
        <a:srgbClr val="FFFFFF"/>
      </a:lt1>
      <a:dk2>
        <a:srgbClr val="FFFFFF"/>
      </a:dk2>
      <a:lt2>
        <a:srgbClr val="00B3BE"/>
      </a:lt2>
      <a:accent1>
        <a:srgbClr val="0073CF"/>
      </a:accent1>
      <a:accent2>
        <a:srgbClr val="E37222"/>
      </a:accent2>
      <a:accent3>
        <a:srgbClr val="FFFFFF"/>
      </a:accent3>
      <a:accent4>
        <a:srgbClr val="003460"/>
      </a:accent4>
      <a:accent5>
        <a:srgbClr val="AABCE4"/>
      </a:accent5>
      <a:accent6>
        <a:srgbClr val="CE671E"/>
      </a:accent6>
      <a:hlink>
        <a:srgbClr val="58A618"/>
      </a:hlink>
      <a:folHlink>
        <a:srgbClr val="8E258D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3E72"/>
        </a:dk1>
        <a:lt1>
          <a:srgbClr val="FFFFFF"/>
        </a:lt1>
        <a:dk2>
          <a:srgbClr val="FFFFFF"/>
        </a:dk2>
        <a:lt2>
          <a:srgbClr val="00B3BE"/>
        </a:lt2>
        <a:accent1>
          <a:srgbClr val="0073CF"/>
        </a:accent1>
        <a:accent2>
          <a:srgbClr val="E37222"/>
        </a:accent2>
        <a:accent3>
          <a:srgbClr val="FFFFFF"/>
        </a:accent3>
        <a:accent4>
          <a:srgbClr val="003460"/>
        </a:accent4>
        <a:accent5>
          <a:srgbClr val="AABCE4"/>
        </a:accent5>
        <a:accent6>
          <a:srgbClr val="CE671E"/>
        </a:accent6>
        <a:hlink>
          <a:srgbClr val="58A618"/>
        </a:hlink>
        <a:folHlink>
          <a:srgbClr val="8E25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3E72"/>
        </a:dk1>
        <a:lt1>
          <a:srgbClr val="FFFFFF"/>
        </a:lt1>
        <a:dk2>
          <a:srgbClr val="FFFFFF"/>
        </a:dk2>
        <a:lt2>
          <a:srgbClr val="83AFB4"/>
        </a:lt2>
        <a:accent1>
          <a:srgbClr val="6AADE4"/>
        </a:accent1>
        <a:accent2>
          <a:srgbClr val="EFBD47"/>
        </a:accent2>
        <a:accent3>
          <a:srgbClr val="FFFFFF"/>
        </a:accent3>
        <a:accent4>
          <a:srgbClr val="003460"/>
        </a:accent4>
        <a:accent5>
          <a:srgbClr val="B9D3EF"/>
        </a:accent5>
        <a:accent6>
          <a:srgbClr val="D9AB3F"/>
        </a:accent6>
        <a:hlink>
          <a:srgbClr val="A8B400"/>
        </a:hlink>
        <a:folHlink>
          <a:srgbClr val="6A40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3E72"/>
        </a:dk1>
        <a:lt1>
          <a:srgbClr val="FFFFFF"/>
        </a:lt1>
        <a:dk2>
          <a:srgbClr val="FFFFFF"/>
        </a:dk2>
        <a:lt2>
          <a:srgbClr val="156570"/>
        </a:lt2>
        <a:accent1>
          <a:srgbClr val="003E72"/>
        </a:accent1>
        <a:accent2>
          <a:srgbClr val="C84E00"/>
        </a:accent2>
        <a:accent3>
          <a:srgbClr val="FFFFFF"/>
        </a:accent3>
        <a:accent4>
          <a:srgbClr val="003460"/>
        </a:accent4>
        <a:accent5>
          <a:srgbClr val="AAAFBC"/>
        </a:accent5>
        <a:accent6>
          <a:srgbClr val="B54600"/>
        </a:accent6>
        <a:hlink>
          <a:srgbClr val="435125"/>
        </a:hlink>
        <a:folHlink>
          <a:srgbClr val="412D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D6BE7A16F12E45AA31DFB140BDE614" ma:contentTypeVersion="5" ma:contentTypeDescription="Create a new document." ma:contentTypeScope="" ma:versionID="81bb23935cf502656a63ebbb6f72ffb7">
  <xsd:schema xmlns:xsd="http://www.w3.org/2001/XMLSchema" xmlns:xs="http://www.w3.org/2001/XMLSchema" xmlns:p="http://schemas.microsoft.com/office/2006/metadata/properties" xmlns:ns3="b19308a9-42b7-470a-a6df-b4354750d2a0" xmlns:ns4="365b8632-09ca-4706-86e2-ed292d9f7ca0" targetNamespace="http://schemas.microsoft.com/office/2006/metadata/properties" ma:root="true" ma:fieldsID="cf285af8b8e0ce16155bdce8f3692398" ns3:_="" ns4:_="">
    <xsd:import namespace="b19308a9-42b7-470a-a6df-b4354750d2a0"/>
    <xsd:import namespace="365b8632-09ca-4706-86e2-ed292d9f7c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9308a9-42b7-470a-a6df-b4354750d2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5b8632-09ca-4706-86e2-ed292d9f7c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FB79A5-6B04-424D-A04B-558D41E202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9308a9-42b7-470a-a6df-b4354750d2a0"/>
    <ds:schemaRef ds:uri="365b8632-09ca-4706-86e2-ed292d9f7c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47C2F3C-51F6-4E85-A6A7-9FA85D4CC8DB}">
  <ds:schemaRefs>
    <ds:schemaRef ds:uri="http://www.w3.org/XML/1998/namespace"/>
    <ds:schemaRef ds:uri="b19308a9-42b7-470a-a6df-b4354750d2a0"/>
    <ds:schemaRef ds:uri="365b8632-09ca-4706-86e2-ed292d9f7ca0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D88E13C-E552-45F7-AABB-8809B0F129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6137</TotalTime>
  <Words>145</Words>
  <Application>Microsoft Office PowerPoint</Application>
  <PresentationFormat>On-screen Show (4:3)</PresentationFormat>
  <Paragraphs>44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blank</vt:lpstr>
      <vt:lpstr>OFFICE OF POST DOCTORIAL AFFAIRS INDUCTION SESSION</vt:lpstr>
      <vt:lpstr>Excellent research is conducted in environments with a supportive and inclusive research culture where staff can flourish</vt:lpstr>
      <vt:lpstr> Research staff are recruited, employed and managed under conditions that recognise and value their vital contributions              </vt:lpstr>
      <vt:lpstr>Useful Links</vt:lpstr>
      <vt:lpstr>Any Questions/ Comments</vt:lpstr>
    </vt:vector>
  </TitlesOfParts>
  <Company>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..</dc:creator>
  <cp:lastModifiedBy>Josh Bullen</cp:lastModifiedBy>
  <cp:revision>167</cp:revision>
  <cp:lastPrinted>2018-07-13T14:37:11Z</cp:lastPrinted>
  <dcterms:created xsi:type="dcterms:W3CDTF">2008-03-27T10:29:55Z</dcterms:created>
  <dcterms:modified xsi:type="dcterms:W3CDTF">2019-12-10T16:13:55Z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0x01010040D6BE7A16F12E45AA31DFB140BDE614</vt:lpwstr>
  </property>
</Properties>
</file>