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99" r:id="rId2"/>
    <p:sldId id="257" r:id="rId3"/>
    <p:sldId id="305" r:id="rId4"/>
    <p:sldId id="306" r:id="rId5"/>
    <p:sldId id="308" r:id="rId6"/>
    <p:sldId id="310" r:id="rId7"/>
    <p:sldId id="283" r:id="rId8"/>
    <p:sldId id="311" r:id="rId9"/>
    <p:sldId id="289" r:id="rId10"/>
    <p:sldId id="290" r:id="rId11"/>
    <p:sldId id="282" r:id="rId12"/>
    <p:sldId id="277" r:id="rId13"/>
    <p:sldId id="300" r:id="rId14"/>
    <p:sldId id="301" r:id="rId15"/>
    <p:sldId id="312" r:id="rId16"/>
    <p:sldId id="302" r:id="rId17"/>
    <p:sldId id="304" r:id="rId18"/>
    <p:sldId id="280" r:id="rId19"/>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a:srgbClr val="CCFFFF"/>
    <a:srgbClr val="FFCCFF"/>
    <a:srgbClr val="FFFF66"/>
    <a:srgbClr val="003E72"/>
    <a:srgbClr val="660033"/>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0847" autoAdjust="0"/>
  </p:normalViewPr>
  <p:slideViewPr>
    <p:cSldViewPr>
      <p:cViewPr varScale="1">
        <p:scale>
          <a:sx n="65" d="100"/>
          <a:sy n="65" d="100"/>
        </p:scale>
        <p:origin x="172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42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9219" name="Rectangle 3"/>
          <p:cNvSpPr>
            <a:spLocks noGrp="1" noChangeArrowheads="1"/>
          </p:cNvSpPr>
          <p:nvPr>
            <p:ph type="dt" sz="quarter" idx="1"/>
          </p:nvPr>
        </p:nvSpPr>
        <p:spPr bwMode="auto">
          <a:xfrm>
            <a:off x="3849688" y="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9220" name="Rectangle 4"/>
          <p:cNvSpPr>
            <a:spLocks noGrp="1" noChangeArrowheads="1"/>
          </p:cNvSpPr>
          <p:nvPr>
            <p:ph type="ftr" sz="quarter" idx="2"/>
          </p:nvPr>
        </p:nvSpPr>
        <p:spPr bwMode="auto">
          <a:xfrm>
            <a:off x="0" y="942871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9221" name="Rectangle 5"/>
          <p:cNvSpPr>
            <a:spLocks noGrp="1" noChangeArrowheads="1"/>
          </p:cNvSpPr>
          <p:nvPr>
            <p:ph type="sldNum" sz="quarter" idx="3"/>
          </p:nvPr>
        </p:nvSpPr>
        <p:spPr bwMode="auto">
          <a:xfrm>
            <a:off x="3849688" y="942871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45BEEC8-1198-4586-B6B5-1524B50340A2}" type="slidenum">
              <a:rPr lang="en-GB"/>
              <a:pPr>
                <a:defRPr/>
              </a:pPr>
              <a:t>‹#›</a:t>
            </a:fld>
            <a:endParaRPr lang="en-GB" dirty="0"/>
          </a:p>
        </p:txBody>
      </p:sp>
    </p:spTree>
    <p:extLst>
      <p:ext uri="{BB962C8B-B14F-4D97-AF65-F5344CB8AC3E}">
        <p14:creationId xmlns:p14="http://schemas.microsoft.com/office/powerpoint/2010/main" val="2377471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8195" name="Rectangle 3"/>
          <p:cNvSpPr>
            <a:spLocks noGrp="1" noChangeArrowheads="1"/>
          </p:cNvSpPr>
          <p:nvPr>
            <p:ph type="dt" idx="1"/>
          </p:nvPr>
        </p:nvSpPr>
        <p:spPr bwMode="auto">
          <a:xfrm>
            <a:off x="3849688" y="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20484"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1133475" y="4715951"/>
            <a:ext cx="451485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871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8199" name="Rectangle 7"/>
          <p:cNvSpPr>
            <a:spLocks noGrp="1" noChangeArrowheads="1"/>
          </p:cNvSpPr>
          <p:nvPr>
            <p:ph type="sldNum" sz="quarter" idx="5"/>
          </p:nvPr>
        </p:nvSpPr>
        <p:spPr bwMode="auto">
          <a:xfrm>
            <a:off x="3849688" y="9428711"/>
            <a:ext cx="29464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F6B65FF-C456-4A54-BE9D-06823238CDD2}" type="slidenum">
              <a:rPr lang="en-GB"/>
              <a:pPr>
                <a:defRPr/>
              </a:pPr>
              <a:t>‹#›</a:t>
            </a:fld>
            <a:endParaRPr lang="en-GB" dirty="0"/>
          </a:p>
        </p:txBody>
      </p:sp>
    </p:spTree>
    <p:extLst>
      <p:ext uri="{BB962C8B-B14F-4D97-AF65-F5344CB8AC3E}">
        <p14:creationId xmlns:p14="http://schemas.microsoft.com/office/powerpoint/2010/main" val="12189240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1</a:t>
            </a:fld>
            <a:endParaRPr lang="en-GB" dirty="0"/>
          </a:p>
        </p:txBody>
      </p:sp>
    </p:spTree>
    <p:extLst>
      <p:ext uri="{BB962C8B-B14F-4D97-AF65-F5344CB8AC3E}">
        <p14:creationId xmlns:p14="http://schemas.microsoft.com/office/powerpoint/2010/main" val="3870308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BB139D-8B3B-4B6E-83C9-0D3276F62D7B}" type="slidenum">
              <a:rPr lang="en-GB" smtClean="0"/>
              <a:pPr eaLnBrk="1" hangingPunct="1"/>
              <a:t>10</a:t>
            </a:fld>
            <a:endParaRPr lang="en-GB"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lnSpc>
                <a:spcPct val="80000"/>
              </a:lnSpc>
            </a:pPr>
            <a:r>
              <a:rPr lang="en-GB" sz="900" b="1" dirty="0" smtClean="0"/>
              <a:t>Identify progress and steps taken: </a:t>
            </a:r>
            <a:r>
              <a:rPr lang="en-GB" sz="900" dirty="0" smtClean="0"/>
              <a:t>The purpose of probation is twofold, demonstrating and building on progress made. The meetings also ensure that in the event of a problem arising, there are clear indications of the difficulties that have arisen and the steps taken to resolve them. In order to be effective the employee must be aware of their duties and responsibilities and the standards against which their performance will be assessed. Initial point of contact is DA but also feel free to contact relevant HR Adviser. Where performance has been satisfactory the formal record is likely to be brief. However a more detailed record will need to be made where specific improvements are needed, e.g. the line manager reviews the work done to date or since the last review, addressing competence in carrying out particular duties and meeting the operational requirements of the department, the employee comments on progress and specifies areas where further information or assistance is needed, the line manager sets objectives and discusses training and staff development needs identifying and agreeing a specific action plan.  </a:t>
            </a:r>
          </a:p>
          <a:p>
            <a:pPr eaLnBrk="1" hangingPunct="1">
              <a:lnSpc>
                <a:spcPct val="80000"/>
              </a:lnSpc>
            </a:pPr>
            <a:endParaRPr lang="en-GB" sz="900" dirty="0" smtClean="0"/>
          </a:p>
          <a:p>
            <a:pPr eaLnBrk="1" hangingPunct="1">
              <a:lnSpc>
                <a:spcPct val="80000"/>
              </a:lnSpc>
            </a:pPr>
            <a:r>
              <a:rPr lang="en-GB" sz="900" b="1" dirty="0" smtClean="0"/>
              <a:t>Reviews – regular intervals: </a:t>
            </a:r>
            <a:r>
              <a:rPr lang="en-GB" sz="900" dirty="0" smtClean="0"/>
              <a:t>The reviews should take place at regular intervals, e.g. more frequently initially but reducing to monthly if progress is satisfactory. </a:t>
            </a:r>
          </a:p>
          <a:p>
            <a:pPr eaLnBrk="1" hangingPunct="1">
              <a:lnSpc>
                <a:spcPct val="80000"/>
              </a:lnSpc>
            </a:pPr>
            <a:endParaRPr lang="en-GB" sz="900" dirty="0" smtClean="0"/>
          </a:p>
          <a:p>
            <a:pPr eaLnBrk="1" hangingPunct="1">
              <a:lnSpc>
                <a:spcPct val="80000"/>
              </a:lnSpc>
            </a:pPr>
            <a:r>
              <a:rPr lang="en-GB" sz="900" b="1" dirty="0" smtClean="0"/>
              <a:t>Meetings should be constructive: </a:t>
            </a:r>
            <a:r>
              <a:rPr lang="en-GB" sz="900" dirty="0" smtClean="0"/>
              <a:t>The tone of the reviews should be constructive, giving positive feedback and advice on making improvements. </a:t>
            </a:r>
          </a:p>
          <a:p>
            <a:pPr eaLnBrk="1" hangingPunct="1">
              <a:lnSpc>
                <a:spcPct val="80000"/>
              </a:lnSpc>
            </a:pPr>
            <a:endParaRPr lang="en-GB" sz="900" dirty="0" smtClean="0"/>
          </a:p>
          <a:p>
            <a:pPr eaLnBrk="1" hangingPunct="1">
              <a:lnSpc>
                <a:spcPct val="80000"/>
              </a:lnSpc>
            </a:pPr>
            <a:r>
              <a:rPr lang="en-GB" sz="900" b="1" dirty="0" smtClean="0"/>
              <a:t>Unsatisfactory performance: </a:t>
            </a:r>
            <a:r>
              <a:rPr lang="en-GB" sz="900" dirty="0" smtClean="0"/>
              <a:t>Where performance has not been satisfactory, the line manager will need to specify the nature of the concerns and the improvements needed with details of how this can be achieved. Each review must be documented with signed copies given to the Departmental Administrator and the employee. Any decision to confirm the probation or take other action will be based on this documentation and if this is not in place it may not be possible to take the appropriate course of action.  </a:t>
            </a:r>
          </a:p>
          <a:p>
            <a:pPr eaLnBrk="1" hangingPunct="1">
              <a:lnSpc>
                <a:spcPct val="80000"/>
              </a:lnSpc>
            </a:pPr>
            <a:endParaRPr lang="en-GB" sz="900" dirty="0" smtClean="0"/>
          </a:p>
          <a:p>
            <a:pPr eaLnBrk="1" hangingPunct="1">
              <a:lnSpc>
                <a:spcPct val="80000"/>
              </a:lnSpc>
            </a:pPr>
            <a:r>
              <a:rPr lang="en-GB" sz="900" b="1" dirty="0" smtClean="0"/>
              <a:t>Final Review: </a:t>
            </a:r>
            <a:r>
              <a:rPr lang="en-GB" sz="900" dirty="0" smtClean="0"/>
              <a:t>Essential that a final review is carried out on or before the end of the probationary period to avoid confirmation by default. Note for academics the final review can be either in the third, fourth or fifth year depending on progress, however consideration must start in the third year. </a:t>
            </a:r>
          </a:p>
        </p:txBody>
      </p:sp>
    </p:spTree>
    <p:extLst>
      <p:ext uri="{BB962C8B-B14F-4D97-AF65-F5344CB8AC3E}">
        <p14:creationId xmlns:p14="http://schemas.microsoft.com/office/powerpoint/2010/main" val="3159303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11</a:t>
            </a:fld>
            <a:endParaRPr lang="en-GB" dirty="0"/>
          </a:p>
        </p:txBody>
      </p:sp>
    </p:spTree>
    <p:extLst>
      <p:ext uri="{BB962C8B-B14F-4D97-AF65-F5344CB8AC3E}">
        <p14:creationId xmlns:p14="http://schemas.microsoft.com/office/powerpoint/2010/main" val="29382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3788BD7-BF8C-4F9B-AD37-F2A41B3DA5FB}" type="slidenum">
              <a:rPr lang="en-GB" smtClean="0"/>
              <a:pPr eaLnBrk="1" hangingPunct="1"/>
              <a:t>12</a:t>
            </a:fld>
            <a:endParaRPr lang="en-GB"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lnSpc>
                <a:spcPct val="80000"/>
              </a:lnSpc>
            </a:pPr>
            <a:r>
              <a:rPr lang="en-GB" sz="900" b="1" dirty="0" smtClean="0"/>
              <a:t>Purpose:</a:t>
            </a:r>
            <a:r>
              <a:rPr lang="en-GB" sz="900" dirty="0" smtClean="0"/>
              <a:t> should involve 2 way discussions. It is an essential part of the University’s commitment to developing staff and delivering a high quality service. Formal</a:t>
            </a:r>
            <a:r>
              <a:rPr lang="en-GB" sz="900" baseline="0" dirty="0" smtClean="0"/>
              <a:t> opportunity to review progress and plan for future activity and development.</a:t>
            </a:r>
            <a:endParaRPr lang="en-GB" sz="900" dirty="0" smtClean="0"/>
          </a:p>
          <a:p>
            <a:pPr eaLnBrk="1" hangingPunct="1">
              <a:lnSpc>
                <a:spcPct val="80000"/>
              </a:lnSpc>
            </a:pPr>
            <a:endParaRPr lang="en-GB" sz="900" dirty="0" smtClean="0"/>
          </a:p>
          <a:p>
            <a:pPr eaLnBrk="1" hangingPunct="1">
              <a:lnSpc>
                <a:spcPct val="80000"/>
              </a:lnSpc>
            </a:pPr>
            <a:r>
              <a:rPr lang="en-GB" sz="1000" b="1" dirty="0" smtClean="0"/>
              <a:t>Preparation, discussion, recording: </a:t>
            </a:r>
            <a:r>
              <a:rPr lang="en-GB" sz="1000" dirty="0" smtClean="0"/>
              <a:t>3 key stages to the process – 1)  taking stock and looking ahead (target setting, long term individual and Departmental goals) 2) through a formal, regular review meeting) 3) noting the agreed actions and objectives</a:t>
            </a:r>
            <a:endParaRPr lang="en-GB" sz="1000" b="1" dirty="0" smtClean="0"/>
          </a:p>
          <a:p>
            <a:pPr eaLnBrk="1" hangingPunct="1">
              <a:lnSpc>
                <a:spcPct val="80000"/>
              </a:lnSpc>
            </a:pPr>
            <a:endParaRPr lang="en-GB" sz="900" b="1" dirty="0" smtClean="0"/>
          </a:p>
          <a:p>
            <a:pPr eaLnBrk="1" hangingPunct="1">
              <a:lnSpc>
                <a:spcPct val="80000"/>
              </a:lnSpc>
            </a:pPr>
            <a:r>
              <a:rPr lang="en-GB" sz="900" b="1" dirty="0" smtClean="0"/>
              <a:t>Importance:  </a:t>
            </a:r>
            <a:r>
              <a:rPr lang="en-GB" sz="900" dirty="0" smtClean="0"/>
              <a:t>Ensures staff are clear about their responsibilities and have a formal, regular opportunity to discuss any help they may need. </a:t>
            </a:r>
          </a:p>
          <a:p>
            <a:pPr eaLnBrk="1" hangingPunct="1">
              <a:lnSpc>
                <a:spcPct val="80000"/>
              </a:lnSpc>
            </a:pPr>
            <a:r>
              <a:rPr lang="en-GB" sz="900" dirty="0" smtClean="0"/>
              <a:t>The scheme should provide an opportunity for positive and constructive two-way review of work progress; allow agreement of an action plan; provide for discussion of training needs for your current role and career development; allow for identifications and discussion of difficulties or obstacles to the employees effectiveness; provides a way of balancing the member of staffs personal needs and ambitions with the University’s overall objectives</a:t>
            </a:r>
          </a:p>
        </p:txBody>
      </p:sp>
    </p:spTree>
    <p:extLst>
      <p:ext uri="{BB962C8B-B14F-4D97-AF65-F5344CB8AC3E}">
        <p14:creationId xmlns:p14="http://schemas.microsoft.com/office/powerpoint/2010/main" val="3231146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13</a:t>
            </a:fld>
            <a:endParaRPr lang="en-GB" dirty="0"/>
          </a:p>
        </p:txBody>
      </p:sp>
    </p:spTree>
    <p:extLst>
      <p:ext uri="{BB962C8B-B14F-4D97-AF65-F5344CB8AC3E}">
        <p14:creationId xmlns:p14="http://schemas.microsoft.com/office/powerpoint/2010/main" val="2016593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14</a:t>
            </a:fld>
            <a:endParaRPr lang="en-GB" dirty="0"/>
          </a:p>
        </p:txBody>
      </p:sp>
    </p:spTree>
    <p:extLst>
      <p:ext uri="{BB962C8B-B14F-4D97-AF65-F5344CB8AC3E}">
        <p14:creationId xmlns:p14="http://schemas.microsoft.com/office/powerpoint/2010/main" val="1223795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15</a:t>
            </a:fld>
            <a:endParaRPr lang="en-GB" dirty="0"/>
          </a:p>
        </p:txBody>
      </p:sp>
    </p:spTree>
    <p:extLst>
      <p:ext uri="{BB962C8B-B14F-4D97-AF65-F5344CB8AC3E}">
        <p14:creationId xmlns:p14="http://schemas.microsoft.com/office/powerpoint/2010/main" val="3124820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Sickness – do they know what number to call and who to contact when they are running late/ off ill/ unexpectedly.</a:t>
            </a:r>
          </a:p>
          <a:p>
            <a:endParaRPr lang="en-GB" dirty="0" smtClean="0"/>
          </a:p>
          <a:p>
            <a:r>
              <a:rPr lang="en-GB" dirty="0" smtClean="0"/>
              <a:t>Annual leave arrangements.</a:t>
            </a:r>
            <a:r>
              <a:rPr lang="en-GB" baseline="0" dirty="0" smtClean="0"/>
              <a:t> </a:t>
            </a:r>
            <a:endParaRPr lang="en-GB" dirty="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16</a:t>
            </a:fld>
            <a:endParaRPr lang="en-GB" dirty="0"/>
          </a:p>
        </p:txBody>
      </p:sp>
    </p:spTree>
    <p:extLst>
      <p:ext uri="{BB962C8B-B14F-4D97-AF65-F5344CB8AC3E}">
        <p14:creationId xmlns:p14="http://schemas.microsoft.com/office/powerpoint/2010/main" val="2412977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a:t>
            </a:r>
            <a:r>
              <a:rPr lang="en-GB" baseline="0" dirty="0" smtClean="0"/>
              <a:t> are just a sample of services, mention Childcare, Pensions, etc…..</a:t>
            </a:r>
            <a:endParaRPr lang="en-GB" dirty="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17</a:t>
            </a:fld>
            <a:endParaRPr lang="en-GB" dirty="0"/>
          </a:p>
        </p:txBody>
      </p:sp>
    </p:spTree>
    <p:extLst>
      <p:ext uri="{BB962C8B-B14F-4D97-AF65-F5344CB8AC3E}">
        <p14:creationId xmlns:p14="http://schemas.microsoft.com/office/powerpoint/2010/main" val="1181843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18</a:t>
            </a:fld>
            <a:endParaRPr lang="en-GB" dirty="0"/>
          </a:p>
        </p:txBody>
      </p:sp>
    </p:spTree>
    <p:extLst>
      <p:ext uri="{BB962C8B-B14F-4D97-AF65-F5344CB8AC3E}">
        <p14:creationId xmlns:p14="http://schemas.microsoft.com/office/powerpoint/2010/main" val="1851120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Their contract – do they have it and do they know their local HR team/s?</a:t>
            </a:r>
            <a:endParaRPr lang="en-GB" dirty="0" smtClean="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2</a:t>
            </a:fld>
            <a:endParaRPr lang="en-GB" dirty="0"/>
          </a:p>
        </p:txBody>
      </p:sp>
    </p:spTree>
    <p:extLst>
      <p:ext uri="{BB962C8B-B14F-4D97-AF65-F5344CB8AC3E}">
        <p14:creationId xmlns:p14="http://schemas.microsoft.com/office/powerpoint/2010/main" val="1775941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solidFill>
                  <a:prstClr val="black"/>
                </a:solidFill>
              </a:rPr>
              <a:pPr>
                <a:defRPr/>
              </a:pPr>
              <a:t>3</a:t>
            </a:fld>
            <a:endParaRPr lang="en-GB" dirty="0">
              <a:solidFill>
                <a:prstClr val="black"/>
              </a:solidFill>
            </a:endParaRPr>
          </a:p>
        </p:txBody>
      </p:sp>
    </p:spTree>
    <p:extLst>
      <p:ext uri="{BB962C8B-B14F-4D97-AF65-F5344CB8AC3E}">
        <p14:creationId xmlns:p14="http://schemas.microsoft.com/office/powerpoint/2010/main" val="3141007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BAA043-A481-415B-BC79-52C56DE5C7B4}" type="slidenum">
              <a:rPr lang="en-GB" smtClean="0">
                <a:solidFill>
                  <a:prstClr val="black"/>
                </a:solidFill>
              </a:rPr>
              <a:pPr eaLnBrk="1" hangingPunct="1"/>
              <a:t>4</a:t>
            </a:fld>
            <a:endParaRPr lang="en-GB" dirty="0" smtClean="0">
              <a:solidFill>
                <a:prstClr val="black"/>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80000"/>
              </a:lnSpc>
              <a:spcBef>
                <a:spcPct val="30000"/>
              </a:spcBef>
              <a:spcAft>
                <a:spcPct val="0"/>
              </a:spcAft>
              <a:buClrTx/>
              <a:buSzTx/>
              <a:buFontTx/>
              <a:buNone/>
              <a:tabLst/>
              <a:defRPr/>
            </a:pPr>
            <a:r>
              <a:rPr lang="en-GB" sz="900" dirty="0" smtClean="0"/>
              <a:t>The aim is to ensure that the employee settles in/integrates well and to give them an understanding of the organisation and its policies and procedures. Induction is the first step in the new staff members employment and their probation period</a:t>
            </a:r>
          </a:p>
          <a:p>
            <a:pPr marL="0" marR="0" lvl="0" indent="0" algn="l" defTabSz="914400" rtl="0" eaLnBrk="1" fontAlgn="base" latinLnBrk="0" hangingPunct="1">
              <a:lnSpc>
                <a:spcPct val="80000"/>
              </a:lnSpc>
              <a:spcBef>
                <a:spcPct val="30000"/>
              </a:spcBef>
              <a:spcAft>
                <a:spcPct val="0"/>
              </a:spcAft>
              <a:buClrTx/>
              <a:buSzTx/>
              <a:buFontTx/>
              <a:buNone/>
              <a:tabLst/>
              <a:defRPr/>
            </a:pPr>
            <a:endParaRPr lang="en-GB" sz="900" b="1" dirty="0" smtClean="0"/>
          </a:p>
          <a:p>
            <a:pPr marL="0" marR="0" lvl="0" indent="0" algn="l" defTabSz="914400" rtl="0" eaLnBrk="1" fontAlgn="base" latinLnBrk="0" hangingPunct="1">
              <a:lnSpc>
                <a:spcPct val="80000"/>
              </a:lnSpc>
              <a:spcBef>
                <a:spcPct val="30000"/>
              </a:spcBef>
              <a:spcAft>
                <a:spcPct val="0"/>
              </a:spcAft>
              <a:buClrTx/>
              <a:buSzTx/>
              <a:buFontTx/>
              <a:buNone/>
              <a:tabLst/>
              <a:defRPr/>
            </a:pPr>
            <a:r>
              <a:rPr lang="en-GB" sz="900" dirty="0" smtClean="0"/>
              <a:t>A well planned induction can help an employee to become more effective and productive as quickly as possible and gives the employee the opportunity to demonstrate their abilities at the earliest possible stage. </a:t>
            </a:r>
            <a:endParaRPr lang="en-GB" sz="900" b="1" dirty="0" smtClean="0"/>
          </a:p>
          <a:p>
            <a:pPr eaLnBrk="1" hangingPunct="1">
              <a:lnSpc>
                <a:spcPct val="80000"/>
              </a:lnSpc>
            </a:pPr>
            <a:endParaRPr lang="en-GB" sz="900" b="1" dirty="0" smtClean="0"/>
          </a:p>
          <a:p>
            <a:pPr eaLnBrk="1" hangingPunct="1">
              <a:lnSpc>
                <a:spcPct val="80000"/>
              </a:lnSpc>
            </a:pPr>
            <a:r>
              <a:rPr lang="en-GB" sz="900" b="1" dirty="0" smtClean="0"/>
              <a:t>Induction is not a one off event:</a:t>
            </a:r>
            <a:r>
              <a:rPr lang="en-GB" sz="900" dirty="0" smtClean="0"/>
              <a:t> Induction shouldn’t be perceived as a one off event and should continue over a number of weeks or months as appropriate. It is an ongoing, two way process involving clear established channels of communication.  </a:t>
            </a:r>
            <a:br>
              <a:rPr lang="en-GB" sz="900" dirty="0" smtClean="0"/>
            </a:br>
            <a:endParaRPr lang="en-GB" sz="900" dirty="0" smtClean="0"/>
          </a:p>
        </p:txBody>
      </p:sp>
    </p:spTree>
    <p:extLst>
      <p:ext uri="{BB962C8B-B14F-4D97-AF65-F5344CB8AC3E}">
        <p14:creationId xmlns:p14="http://schemas.microsoft.com/office/powerpoint/2010/main" val="607052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BAA043-A481-415B-BC79-52C56DE5C7B4}" type="slidenum">
              <a:rPr lang="en-GB" smtClean="0">
                <a:solidFill>
                  <a:prstClr val="black"/>
                </a:solidFill>
              </a:rPr>
              <a:pPr eaLnBrk="1" hangingPunct="1"/>
              <a:t>5</a:t>
            </a:fld>
            <a:endParaRPr lang="en-GB" dirty="0" smtClean="0">
              <a:solidFill>
                <a:prstClr val="black"/>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lnSpc>
                <a:spcPct val="80000"/>
              </a:lnSpc>
            </a:pPr>
            <a:r>
              <a:rPr lang="en-GB" sz="900" dirty="0" smtClean="0"/>
              <a:t>Everything from formal responsibilities of the job through to practical issues such as the location of the nearest photocopier. </a:t>
            </a:r>
          </a:p>
          <a:p>
            <a:pPr eaLnBrk="1" hangingPunct="1">
              <a:lnSpc>
                <a:spcPct val="80000"/>
              </a:lnSpc>
            </a:pPr>
            <a:endParaRPr lang="en-GB" sz="900" dirty="0" smtClean="0"/>
          </a:p>
          <a:p>
            <a:pPr eaLnBrk="1" hangingPunct="1">
              <a:lnSpc>
                <a:spcPct val="80000"/>
              </a:lnSpc>
            </a:pPr>
            <a:r>
              <a:rPr lang="en-GB" sz="900" dirty="0" smtClean="0"/>
              <a:t>Health &amp; Safety regulations and emergency procedures. </a:t>
            </a:r>
          </a:p>
          <a:p>
            <a:pPr eaLnBrk="1" hangingPunct="1">
              <a:lnSpc>
                <a:spcPct val="80000"/>
              </a:lnSpc>
            </a:pPr>
            <a:endParaRPr lang="en-GB" sz="900" dirty="0" smtClean="0"/>
          </a:p>
          <a:p>
            <a:pPr eaLnBrk="1" hangingPunct="1">
              <a:lnSpc>
                <a:spcPct val="80000"/>
              </a:lnSpc>
            </a:pPr>
            <a:r>
              <a:rPr lang="en-GB" sz="900" dirty="0" smtClean="0"/>
              <a:t>Staff should be informed of the duties of their post, expected standards, institutional practice (e.g. hours of work, holiday arrangements, arrangements for leave of absence, sick absence etc), reporting requirements + those of sponsors as appropriate, other management issues + methods of monitoring and assessment work performance.</a:t>
            </a:r>
          </a:p>
          <a:p>
            <a:pPr marL="0" marR="0" indent="0" algn="l" defTabSz="914400" rtl="0" eaLnBrk="1" fontAlgn="auto" latinLnBrk="0" hangingPunct="1">
              <a:lnSpc>
                <a:spcPct val="80000"/>
              </a:lnSpc>
              <a:spcBef>
                <a:spcPts val="0"/>
              </a:spcBef>
              <a:spcAft>
                <a:spcPts val="0"/>
              </a:spcAft>
              <a:buClrTx/>
              <a:buSzTx/>
              <a:buFontTx/>
              <a:buNone/>
              <a:tabLst/>
              <a:defRPr/>
            </a:pPr>
            <a:endParaRPr lang="en-US" sz="900" dirty="0" smtClean="0"/>
          </a:p>
          <a:p>
            <a:pPr marL="0" marR="0" indent="0" algn="l" defTabSz="914400" rtl="0" eaLnBrk="1" fontAlgn="auto" latinLnBrk="0" hangingPunct="1">
              <a:lnSpc>
                <a:spcPct val="80000"/>
              </a:lnSpc>
              <a:spcBef>
                <a:spcPts val="0"/>
              </a:spcBef>
              <a:spcAft>
                <a:spcPts val="0"/>
              </a:spcAft>
              <a:buClrTx/>
              <a:buSzTx/>
              <a:buFontTx/>
              <a:buNone/>
              <a:tabLst/>
              <a:defRPr/>
            </a:pPr>
            <a:r>
              <a:rPr lang="en-US" sz="900" dirty="0" smtClean="0"/>
              <a:t>Making clear lines of reporting and management; Introduction to key contacts</a:t>
            </a:r>
          </a:p>
          <a:p>
            <a:pPr marL="0" marR="0" indent="0" algn="l" defTabSz="914400" rtl="0" eaLnBrk="1" fontAlgn="auto" latinLnBrk="0" hangingPunct="1">
              <a:lnSpc>
                <a:spcPct val="80000"/>
              </a:lnSpc>
              <a:spcBef>
                <a:spcPts val="0"/>
              </a:spcBef>
              <a:spcAft>
                <a:spcPts val="0"/>
              </a:spcAft>
              <a:buClrTx/>
              <a:buSzTx/>
              <a:buFontTx/>
              <a:buNone/>
              <a:tabLst/>
              <a:defRPr/>
            </a:pPr>
            <a:endParaRPr lang="en-US" sz="900" dirty="0" smtClean="0"/>
          </a:p>
          <a:p>
            <a:pPr marL="0" marR="0" indent="0" algn="l" defTabSz="914400" rtl="0" eaLnBrk="1" fontAlgn="auto" latinLnBrk="0" hangingPunct="1">
              <a:lnSpc>
                <a:spcPct val="80000"/>
              </a:lnSpc>
              <a:spcBef>
                <a:spcPts val="0"/>
              </a:spcBef>
              <a:spcAft>
                <a:spcPts val="0"/>
              </a:spcAft>
              <a:buClrTx/>
              <a:buSzTx/>
              <a:buFontTx/>
              <a:buNone/>
              <a:tabLst/>
              <a:defRPr/>
            </a:pPr>
            <a:r>
              <a:rPr lang="en-US" sz="900" dirty="0" smtClean="0"/>
              <a:t>Reviewing training and development needs and agreeing an appropriate action plan; </a:t>
            </a:r>
          </a:p>
          <a:p>
            <a:pPr eaLnBrk="1" hangingPunct="1">
              <a:lnSpc>
                <a:spcPct val="80000"/>
              </a:lnSpc>
            </a:pPr>
            <a:endParaRPr lang="en-GB" sz="900" dirty="0" smtClean="0"/>
          </a:p>
          <a:p>
            <a:pPr eaLnBrk="1" hangingPunct="1">
              <a:lnSpc>
                <a:spcPct val="80000"/>
              </a:lnSpc>
            </a:pPr>
            <a:r>
              <a:rPr lang="en-GB" sz="900" dirty="0" smtClean="0"/>
              <a:t>New staff may also be assigned a mentor within their institution. Mentors will, where possible, have a similar background and experience to the new employee, and be available to give support and help with everyday aspects of working for the institution and the University. </a:t>
            </a:r>
          </a:p>
          <a:p>
            <a:pPr eaLnBrk="1" hangingPunct="1">
              <a:lnSpc>
                <a:spcPct val="80000"/>
              </a:lnSpc>
            </a:pPr>
            <a:endParaRPr lang="en-GB" sz="900" dirty="0" smtClean="0"/>
          </a:p>
          <a:p>
            <a:pPr eaLnBrk="1" hangingPunct="1">
              <a:lnSpc>
                <a:spcPct val="80000"/>
              </a:lnSpc>
            </a:pPr>
            <a:r>
              <a:rPr lang="en-GB" sz="900" dirty="0" smtClean="0"/>
              <a:t>Attendance at University</a:t>
            </a:r>
            <a:r>
              <a:rPr lang="en-GB" sz="900" baseline="0" dirty="0" smtClean="0"/>
              <a:t> welcome to Cambridge event.</a:t>
            </a:r>
          </a:p>
          <a:p>
            <a:pPr eaLnBrk="1" hangingPunct="1">
              <a:lnSpc>
                <a:spcPct val="80000"/>
              </a:lnSpc>
            </a:pPr>
            <a:endParaRPr lang="en-GB" sz="900" baseline="0" dirty="0" smtClean="0"/>
          </a:p>
          <a:p>
            <a:pPr eaLnBrk="1" hangingPunct="1">
              <a:lnSpc>
                <a:spcPct val="80000"/>
              </a:lnSpc>
            </a:pPr>
            <a:r>
              <a:rPr lang="en-GB" sz="900" b="1" dirty="0" smtClean="0"/>
              <a:t>If you are a line manager</a:t>
            </a:r>
            <a:r>
              <a:rPr lang="en-GB" sz="900" b="1" baseline="0" dirty="0" smtClean="0"/>
              <a:t> you will be responsible for </a:t>
            </a:r>
            <a:r>
              <a:rPr lang="en-GB" sz="900" b="1" dirty="0" smtClean="0"/>
              <a:t>ensuring that new staff fully understand the duties of the post, the standards expected, institutional practices, reporting requirements of the sponsor and other such management issues. The nature of the supervision should be clarified and regular progress meetings/discussions should be established. </a:t>
            </a:r>
          </a:p>
          <a:p>
            <a:pPr eaLnBrk="1" hangingPunct="1">
              <a:lnSpc>
                <a:spcPct val="80000"/>
              </a:lnSpc>
            </a:pPr>
            <a:endParaRPr lang="en-GB" sz="900" dirty="0" smtClean="0"/>
          </a:p>
        </p:txBody>
      </p:sp>
    </p:spTree>
    <p:extLst>
      <p:ext uri="{BB962C8B-B14F-4D97-AF65-F5344CB8AC3E}">
        <p14:creationId xmlns:p14="http://schemas.microsoft.com/office/powerpoint/2010/main" val="1325130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EFAB5D-2E07-440E-A4AD-98E37F80172C}" type="slidenum">
              <a:rPr lang="en-GB" smtClean="0">
                <a:solidFill>
                  <a:prstClr val="black"/>
                </a:solidFill>
              </a:rPr>
              <a:pPr eaLnBrk="1" hangingPunct="1"/>
              <a:t>6</a:t>
            </a:fld>
            <a:endParaRPr lang="en-GB" dirty="0" smtClean="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900" b="1" dirty="0" smtClean="0"/>
              <a:t>HR24 : </a:t>
            </a:r>
            <a:r>
              <a:rPr lang="en-GB" sz="900" dirty="0" smtClean="0"/>
              <a:t>The new member of staff should complete the checklist within the first month of employment with support from their line manager or other relevant colleagues. Once completed, it should be retained on the individual's local personal file. The checklist can be amended to add in specific departmental information or remove unnecessary points where relevant.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900"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GB" sz="900" b="1" dirty="0" smtClean="0"/>
              <a:t>If you are</a:t>
            </a:r>
            <a:r>
              <a:rPr lang="en-GB" sz="900" b="1" baseline="0" dirty="0" smtClean="0"/>
              <a:t> a manager:</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900"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GB" sz="900" b="1" dirty="0" smtClean="0"/>
              <a:t>HR22 : </a:t>
            </a:r>
            <a:r>
              <a:rPr lang="en-US" sz="900" dirty="0" smtClean="0"/>
              <a:t>The individual's line manager or other appointed person is responsible for ensuring that all items are completed as part of the induction programme and also to sign (HR24) to confirm the induction has been completed. </a:t>
            </a:r>
            <a:endParaRPr lang="en-GB" sz="900" b="1" dirty="0" smtClean="0"/>
          </a:p>
          <a:p>
            <a:pPr eaLnBrk="1" hangingPunct="1"/>
            <a:endParaRPr lang="en-GB" sz="900" b="1" dirty="0" smtClean="0"/>
          </a:p>
          <a:p>
            <a:pPr eaLnBrk="1" hangingPunct="1"/>
            <a:r>
              <a:rPr lang="en-US" sz="900" b="1" dirty="0" smtClean="0"/>
              <a:t>PPD </a:t>
            </a:r>
            <a:r>
              <a:rPr lang="en-US" sz="900" dirty="0" smtClean="0"/>
              <a:t>– this covers any training and development needs identified both during the induction period and throughout</a:t>
            </a:r>
            <a:r>
              <a:rPr lang="en-US" sz="900" baseline="0" dirty="0" smtClean="0"/>
              <a:t> employment</a:t>
            </a:r>
            <a:endParaRPr lang="en-US" sz="900" dirty="0" smtClean="0"/>
          </a:p>
          <a:p>
            <a:pPr eaLnBrk="1" hangingPunct="1"/>
            <a:endParaRPr lang="en-GB" sz="900" dirty="0" smtClean="0"/>
          </a:p>
          <a:p>
            <a:pPr eaLnBrk="1" hangingPunct="1"/>
            <a:r>
              <a:rPr lang="en-GB" sz="900" b="1" dirty="0" smtClean="0"/>
              <a:t>Equal </a:t>
            </a:r>
            <a:r>
              <a:rPr lang="en-GB" sz="900" b="1" dirty="0" err="1" smtClean="0"/>
              <a:t>opps</a:t>
            </a:r>
            <a:r>
              <a:rPr lang="en-GB" sz="900" b="1" dirty="0" smtClean="0"/>
              <a:t>: </a:t>
            </a:r>
            <a:r>
              <a:rPr lang="en-GB" sz="900" baseline="0" dirty="0" smtClean="0"/>
              <a:t>New employees should complete the online equality and diversity training, induction and health and safety modules</a:t>
            </a:r>
            <a:endParaRPr lang="en-GB" sz="900" dirty="0" smtClean="0"/>
          </a:p>
          <a:p>
            <a:pPr eaLnBrk="1" hangingPunct="1"/>
            <a:endParaRPr lang="en-GB" sz="900" b="1" dirty="0" smtClean="0"/>
          </a:p>
        </p:txBody>
      </p:sp>
    </p:spTree>
    <p:extLst>
      <p:ext uri="{BB962C8B-B14F-4D97-AF65-F5344CB8AC3E}">
        <p14:creationId xmlns:p14="http://schemas.microsoft.com/office/powerpoint/2010/main" val="3253850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A268F9-67FD-4679-89FE-9F93ECD28EC5}" type="slidenum">
              <a:rPr lang="en-GB" smtClean="0"/>
              <a:pPr eaLnBrk="1" hangingPunct="1"/>
              <a:t>7</a:t>
            </a:fld>
            <a:endParaRPr lang="en-GB"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GB" sz="900" dirty="0" smtClean="0"/>
          </a:p>
        </p:txBody>
      </p:sp>
    </p:spTree>
    <p:extLst>
      <p:ext uri="{BB962C8B-B14F-4D97-AF65-F5344CB8AC3E}">
        <p14:creationId xmlns:p14="http://schemas.microsoft.com/office/powerpoint/2010/main" val="1986868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Check contract of employment:</a:t>
            </a:r>
          </a:p>
          <a:p>
            <a:endParaRPr lang="en-GB" dirty="0" smtClean="0"/>
          </a:p>
          <a:p>
            <a:r>
              <a:rPr lang="en-GB" dirty="0" smtClean="0"/>
              <a:t>Up to 1</a:t>
            </a:r>
            <a:r>
              <a:rPr lang="en-GB" baseline="0" dirty="0" smtClean="0"/>
              <a:t> year – 3 months</a:t>
            </a:r>
          </a:p>
          <a:p>
            <a:r>
              <a:rPr lang="en-GB" baseline="0" dirty="0" smtClean="0"/>
              <a:t>1 year or more – 6 months</a:t>
            </a:r>
          </a:p>
          <a:p>
            <a:endParaRPr lang="en-GB" baseline="0" dirty="0" smtClean="0"/>
          </a:p>
        </p:txBody>
      </p:sp>
      <p:sp>
        <p:nvSpPr>
          <p:cNvPr id="4" name="Slide Number Placeholder 3"/>
          <p:cNvSpPr>
            <a:spLocks noGrp="1"/>
          </p:cNvSpPr>
          <p:nvPr>
            <p:ph type="sldNum" sz="quarter" idx="10"/>
          </p:nvPr>
        </p:nvSpPr>
        <p:spPr/>
        <p:txBody>
          <a:bodyPr/>
          <a:lstStyle/>
          <a:p>
            <a:pPr>
              <a:defRPr/>
            </a:pPr>
            <a:fld id="{FF6B65FF-C456-4A54-BE9D-06823238CDD2}" type="slidenum">
              <a:rPr lang="en-GB" smtClean="0"/>
              <a:pPr>
                <a:defRPr/>
              </a:pPr>
              <a:t>8</a:t>
            </a:fld>
            <a:endParaRPr lang="en-GB" dirty="0"/>
          </a:p>
        </p:txBody>
      </p:sp>
    </p:spTree>
    <p:extLst>
      <p:ext uri="{BB962C8B-B14F-4D97-AF65-F5344CB8AC3E}">
        <p14:creationId xmlns:p14="http://schemas.microsoft.com/office/powerpoint/2010/main" val="2269104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E9986CD-8666-4A59-936A-B5DD63712BB4}" type="slidenum">
              <a:rPr lang="en-GB" smtClean="0"/>
              <a:pPr eaLnBrk="1" hangingPunct="1"/>
              <a:t>9</a:t>
            </a:fld>
            <a:endParaRPr lang="en-GB"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lnSpc>
                <a:spcPct val="80000"/>
              </a:lnSpc>
            </a:pPr>
            <a:r>
              <a:rPr lang="en-GB" sz="1000" b="1" dirty="0" smtClean="0"/>
              <a:t>Managing staff probation: </a:t>
            </a:r>
            <a:r>
              <a:rPr lang="en-GB" sz="1000" dirty="0" smtClean="0"/>
              <a:t>It is the responsibility of the Heads of Institutions to ensure that probationary periods are carried out/monitored correctly. However the person most familiar with the requirements of the job (the line manager or immediate supervisor) will usually have delegated responsibility from the Head of Institution for carrying out induction, monitoring performance and providing guidance on a day-to-day basis. </a:t>
            </a:r>
          </a:p>
          <a:p>
            <a:pPr eaLnBrk="1" hangingPunct="1">
              <a:lnSpc>
                <a:spcPct val="80000"/>
              </a:lnSpc>
            </a:pPr>
            <a:endParaRPr lang="en-GB" sz="1000" dirty="0" smtClean="0"/>
          </a:p>
          <a:p>
            <a:pPr eaLnBrk="1" hangingPunct="1">
              <a:lnSpc>
                <a:spcPct val="80000"/>
              </a:lnSpc>
            </a:pPr>
            <a:r>
              <a:rPr lang="en-GB" sz="1000" dirty="0" smtClean="0"/>
              <a:t>The line manager is responsible for following a formal structured procedure that is aimed at assessing and reviewing the employee’s performance, capability and suitability for the role. </a:t>
            </a:r>
          </a:p>
          <a:p>
            <a:pPr eaLnBrk="1" hangingPunct="1">
              <a:lnSpc>
                <a:spcPct val="80000"/>
              </a:lnSpc>
            </a:pPr>
            <a:endParaRPr lang="en-GB" sz="1000" dirty="0" smtClean="0"/>
          </a:p>
          <a:p>
            <a:pPr eaLnBrk="1" hangingPunct="1">
              <a:lnSpc>
                <a:spcPct val="80000"/>
              </a:lnSpc>
            </a:pPr>
            <a:r>
              <a:rPr lang="en-GB" sz="1000" b="1" dirty="0" smtClean="0"/>
              <a:t>Formal arrangement: </a:t>
            </a:r>
            <a:r>
              <a:rPr lang="en-GB" sz="1000" dirty="0" smtClean="0"/>
              <a:t>The probationary period is a formal arrangement that allows staff to demonstrate their suitability for the job within set timescales and allows the employee and line manager to assess objectively whether or not the employee is suitable for the role, taking into account overall capability, skills, performance and general conduct. </a:t>
            </a:r>
          </a:p>
          <a:p>
            <a:pPr eaLnBrk="1" hangingPunct="1">
              <a:lnSpc>
                <a:spcPct val="80000"/>
              </a:lnSpc>
            </a:pPr>
            <a:endParaRPr lang="en-GB" sz="1000" dirty="0" smtClean="0"/>
          </a:p>
          <a:p>
            <a:pPr eaLnBrk="1" hangingPunct="1">
              <a:lnSpc>
                <a:spcPct val="80000"/>
              </a:lnSpc>
            </a:pPr>
            <a:r>
              <a:rPr lang="en-GB" sz="1000" b="1" dirty="0" smtClean="0"/>
              <a:t>Provide immediate feedback: </a:t>
            </a:r>
            <a:r>
              <a:rPr lang="en-GB" sz="1000" dirty="0" smtClean="0"/>
              <a:t>It is much easier to tackle problems (in a constructive manner) shortly after they arise because if they are allowed to continue they may well escalate. This includes giving immediate feedback to the employee so that they do not remain ignorant of the line manager’s dissatisfaction. This also allows the employee a fair opportunity to improve their performance. </a:t>
            </a:r>
          </a:p>
          <a:p>
            <a:pPr eaLnBrk="1" hangingPunct="1">
              <a:lnSpc>
                <a:spcPct val="80000"/>
              </a:lnSpc>
            </a:pPr>
            <a:endParaRPr lang="en-GB" sz="1000" dirty="0" smtClean="0"/>
          </a:p>
          <a:p>
            <a:pPr marL="0" marR="0" lvl="0" indent="0" algn="l" defTabSz="914400" rtl="0" eaLnBrk="1" fontAlgn="base" latinLnBrk="0" hangingPunct="1">
              <a:lnSpc>
                <a:spcPct val="80000"/>
              </a:lnSpc>
              <a:spcBef>
                <a:spcPct val="30000"/>
              </a:spcBef>
              <a:spcAft>
                <a:spcPct val="0"/>
              </a:spcAft>
              <a:buClrTx/>
              <a:buSzTx/>
              <a:buFontTx/>
              <a:buNone/>
              <a:tabLst/>
              <a:defRPr/>
            </a:pPr>
            <a:r>
              <a:rPr lang="en-GB" sz="1000" dirty="0" smtClean="0"/>
              <a:t>Being aware at early stage enables us to address concerns and hopefully improve performance but if not puts us in a position where it is possible to end their employment. </a:t>
            </a:r>
          </a:p>
        </p:txBody>
      </p:sp>
    </p:spTree>
    <p:extLst>
      <p:ext uri="{BB962C8B-B14F-4D97-AF65-F5344CB8AC3E}">
        <p14:creationId xmlns:p14="http://schemas.microsoft.com/office/powerpoint/2010/main" val="278003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5365750"/>
            <a:ext cx="9140825" cy="665163"/>
          </a:xfrm>
          <a:prstGeom prst="rect">
            <a:avLst/>
          </a:prstGeom>
          <a:solidFill>
            <a:srgbClr val="003E72"/>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 name="Rectangle 14"/>
          <p:cNvSpPr>
            <a:spLocks noChangeArrowheads="1"/>
          </p:cNvSpPr>
          <p:nvPr/>
        </p:nvSpPr>
        <p:spPr bwMode="auto">
          <a:xfrm>
            <a:off x="0" y="6030913"/>
            <a:ext cx="9140825" cy="173037"/>
          </a:xfrm>
          <a:prstGeom prst="rect">
            <a:avLst/>
          </a:prstGeom>
          <a:solidFill>
            <a:srgbClr val="6AADE4"/>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122" name="Rectangle 2"/>
          <p:cNvSpPr>
            <a:spLocks noGrp="1" noChangeArrowheads="1"/>
          </p:cNvSpPr>
          <p:nvPr>
            <p:ph type="ctrTitle"/>
          </p:nvPr>
        </p:nvSpPr>
        <p:spPr>
          <a:xfrm>
            <a:off x="384175" y="2016125"/>
            <a:ext cx="8374063" cy="576263"/>
          </a:xfrm>
        </p:spPr>
        <p:txBody>
          <a:bodyPr/>
          <a:lstStyle>
            <a:lvl1pPr>
              <a:defRPr sz="3600"/>
            </a:lvl1pPr>
          </a:lstStyle>
          <a:p>
            <a:pPr lvl="0"/>
            <a:r>
              <a:rPr lang="en-GB" noProof="0" smtClean="0"/>
              <a:t>Click to edit Master title style</a:t>
            </a:r>
          </a:p>
        </p:txBody>
      </p:sp>
      <p:sp>
        <p:nvSpPr>
          <p:cNvPr id="5123" name="Rectangle 3"/>
          <p:cNvSpPr>
            <a:spLocks noGrp="1" noChangeArrowheads="1"/>
          </p:cNvSpPr>
          <p:nvPr>
            <p:ph type="subTitle" idx="1"/>
          </p:nvPr>
        </p:nvSpPr>
        <p:spPr>
          <a:xfrm>
            <a:off x="384175" y="2774950"/>
            <a:ext cx="8374063" cy="539750"/>
          </a:xfrm>
        </p:spPr>
        <p:txBody>
          <a:bodyPr/>
          <a:lstStyle>
            <a:lvl1pPr marL="0" indent="0">
              <a:buFontTx/>
              <a:buNone/>
              <a:defRPr sz="1800" b="1">
                <a:solidFill>
                  <a:schemeClr val="tx2"/>
                </a:solidFill>
              </a:defRPr>
            </a:lvl1pPr>
          </a:lstStyle>
          <a:p>
            <a:pPr lvl="0"/>
            <a:r>
              <a:rPr lang="en-GB" noProof="0" smtClean="0"/>
              <a:t>Click to edit Master subtitle style</a:t>
            </a:r>
          </a:p>
        </p:txBody>
      </p:sp>
      <p:sp>
        <p:nvSpPr>
          <p:cNvPr id="6" name="Rectangle 10"/>
          <p:cNvSpPr>
            <a:spLocks noGrp="1" noChangeArrowheads="1"/>
          </p:cNvSpPr>
          <p:nvPr>
            <p:ph type="sldNum" sz="quarter" idx="10"/>
          </p:nvPr>
        </p:nvSpPr>
        <p:spPr>
          <a:xfrm>
            <a:off x="7862888" y="6448425"/>
            <a:ext cx="900112" cy="179388"/>
          </a:xfrm>
        </p:spPr>
        <p:txBody>
          <a:bodyPr/>
          <a:lstStyle>
            <a:lvl1pPr>
              <a:defRPr>
                <a:solidFill>
                  <a:schemeClr val="tx1"/>
                </a:solidFill>
              </a:defRPr>
            </a:lvl1pPr>
          </a:lstStyle>
          <a:p>
            <a:pPr>
              <a:defRPr/>
            </a:pPr>
            <a:fld id="{8FF5B8D7-8956-46CD-9050-33CAA8830178}" type="slidenum">
              <a:rPr lang="en-GB"/>
              <a:pPr>
                <a:defRPr/>
              </a:pPr>
              <a:t>‹#›</a:t>
            </a:fld>
            <a:endParaRPr lang="en-GB" dirty="0"/>
          </a:p>
        </p:txBody>
      </p:sp>
    </p:spTree>
    <p:extLst>
      <p:ext uri="{BB962C8B-B14F-4D97-AF65-F5344CB8AC3E}">
        <p14:creationId xmlns:p14="http://schemas.microsoft.com/office/powerpoint/2010/main" val="402252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5BC9947D-F9AE-4730-BD0B-FCE9AE796B79}" type="slidenum">
              <a:rPr lang="en-GB"/>
              <a:pPr>
                <a:defRPr/>
              </a:pPr>
              <a:t>‹#›</a:t>
            </a:fld>
            <a:endParaRPr lang="en-GB" dirty="0"/>
          </a:p>
        </p:txBody>
      </p:sp>
    </p:spTree>
    <p:extLst>
      <p:ext uri="{BB962C8B-B14F-4D97-AF65-F5344CB8AC3E}">
        <p14:creationId xmlns:p14="http://schemas.microsoft.com/office/powerpoint/2010/main" val="215280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398463"/>
            <a:ext cx="2093912" cy="53768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4175" y="398463"/>
            <a:ext cx="6129338" cy="537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E0443A14-1461-42C5-BA5B-BDDC4FBF27FE}" type="slidenum">
              <a:rPr lang="en-GB"/>
              <a:pPr>
                <a:defRPr/>
              </a:pPr>
              <a:t>‹#›</a:t>
            </a:fld>
            <a:endParaRPr lang="en-GB" dirty="0"/>
          </a:p>
        </p:txBody>
      </p:sp>
    </p:spTree>
    <p:extLst>
      <p:ext uri="{BB962C8B-B14F-4D97-AF65-F5344CB8AC3E}">
        <p14:creationId xmlns:p14="http://schemas.microsoft.com/office/powerpoint/2010/main" val="3462739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3C216970-932C-45CA-9DF7-F4A8421B3E14}" type="slidenum">
              <a:rPr lang="en-GB"/>
              <a:pPr>
                <a:defRPr/>
              </a:pPr>
              <a:t>‹#›</a:t>
            </a:fld>
            <a:endParaRPr lang="en-GB" dirty="0"/>
          </a:p>
        </p:txBody>
      </p:sp>
    </p:spTree>
    <p:extLst>
      <p:ext uri="{BB962C8B-B14F-4D97-AF65-F5344CB8AC3E}">
        <p14:creationId xmlns:p14="http://schemas.microsoft.com/office/powerpoint/2010/main" val="214129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BD755C6-5CBF-497D-A7D1-87FBE527C107}" type="slidenum">
              <a:rPr lang="en-GB"/>
              <a:pPr>
                <a:defRPr/>
              </a:pPr>
              <a:t>‹#›</a:t>
            </a:fld>
            <a:endParaRPr lang="en-GB" dirty="0"/>
          </a:p>
        </p:txBody>
      </p:sp>
    </p:spTree>
    <p:extLst>
      <p:ext uri="{BB962C8B-B14F-4D97-AF65-F5344CB8AC3E}">
        <p14:creationId xmlns:p14="http://schemas.microsoft.com/office/powerpoint/2010/main" val="3467404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4175" y="1708150"/>
            <a:ext cx="4110038"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708150"/>
            <a:ext cx="4111625"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E790165B-7E63-49AE-9B57-94C972254146}" type="slidenum">
              <a:rPr lang="en-GB"/>
              <a:pPr>
                <a:defRPr/>
              </a:pPr>
              <a:t>‹#›</a:t>
            </a:fld>
            <a:endParaRPr lang="en-GB" dirty="0"/>
          </a:p>
        </p:txBody>
      </p:sp>
    </p:spTree>
    <p:extLst>
      <p:ext uri="{BB962C8B-B14F-4D97-AF65-F5344CB8AC3E}">
        <p14:creationId xmlns:p14="http://schemas.microsoft.com/office/powerpoint/2010/main" val="832171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410F6831-7469-4CEE-924E-89074B2399D6}" type="slidenum">
              <a:rPr lang="en-GB"/>
              <a:pPr>
                <a:defRPr/>
              </a:pPr>
              <a:t>‹#›</a:t>
            </a:fld>
            <a:endParaRPr lang="en-GB" dirty="0"/>
          </a:p>
        </p:txBody>
      </p:sp>
    </p:spTree>
    <p:extLst>
      <p:ext uri="{BB962C8B-B14F-4D97-AF65-F5344CB8AC3E}">
        <p14:creationId xmlns:p14="http://schemas.microsoft.com/office/powerpoint/2010/main" val="66535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F7B47441-9BFE-4D9D-AFF3-7FEE880A7989}" type="slidenum">
              <a:rPr lang="en-GB"/>
              <a:pPr>
                <a:defRPr/>
              </a:pPr>
              <a:t>‹#›</a:t>
            </a:fld>
            <a:endParaRPr lang="en-GB" dirty="0"/>
          </a:p>
        </p:txBody>
      </p:sp>
    </p:spTree>
    <p:extLst>
      <p:ext uri="{BB962C8B-B14F-4D97-AF65-F5344CB8AC3E}">
        <p14:creationId xmlns:p14="http://schemas.microsoft.com/office/powerpoint/2010/main" val="3597853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4739E6C-08BE-4E3C-A689-4C28997F157D}" type="slidenum">
              <a:rPr lang="en-GB"/>
              <a:pPr>
                <a:defRPr/>
              </a:pPr>
              <a:t>‹#›</a:t>
            </a:fld>
            <a:endParaRPr lang="en-GB" dirty="0"/>
          </a:p>
        </p:txBody>
      </p:sp>
    </p:spTree>
    <p:extLst>
      <p:ext uri="{BB962C8B-B14F-4D97-AF65-F5344CB8AC3E}">
        <p14:creationId xmlns:p14="http://schemas.microsoft.com/office/powerpoint/2010/main" val="288881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EA67727-FCC5-4A02-9FE1-98BA7BC83EDB}" type="slidenum">
              <a:rPr lang="en-GB"/>
              <a:pPr>
                <a:defRPr/>
              </a:pPr>
              <a:t>‹#›</a:t>
            </a:fld>
            <a:endParaRPr lang="en-GB" dirty="0"/>
          </a:p>
        </p:txBody>
      </p:sp>
    </p:spTree>
    <p:extLst>
      <p:ext uri="{BB962C8B-B14F-4D97-AF65-F5344CB8AC3E}">
        <p14:creationId xmlns:p14="http://schemas.microsoft.com/office/powerpoint/2010/main" val="565227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F0A41A3-8940-4ADF-9A73-83F712E7BD5A}" type="slidenum">
              <a:rPr lang="en-GB"/>
              <a:pPr>
                <a:defRPr/>
              </a:pPr>
              <a:t>‹#›</a:t>
            </a:fld>
            <a:endParaRPr lang="en-GB" dirty="0"/>
          </a:p>
        </p:txBody>
      </p:sp>
    </p:spTree>
    <p:extLst>
      <p:ext uri="{BB962C8B-B14F-4D97-AF65-F5344CB8AC3E}">
        <p14:creationId xmlns:p14="http://schemas.microsoft.com/office/powerpoint/2010/main" val="22735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175" y="398463"/>
            <a:ext cx="837565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84175" y="1708150"/>
            <a:ext cx="8374063"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0" name="Rectangle 6"/>
          <p:cNvSpPr>
            <a:spLocks noGrp="1" noChangeArrowheads="1"/>
          </p:cNvSpPr>
          <p:nvPr>
            <p:ph type="sldNum" sz="quarter" idx="4"/>
          </p:nvPr>
        </p:nvSpPr>
        <p:spPr bwMode="auto">
          <a:xfrm>
            <a:off x="7862888" y="6451600"/>
            <a:ext cx="90011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000">
                <a:solidFill>
                  <a:schemeClr val="tx2"/>
                </a:solidFill>
              </a:defRPr>
            </a:lvl1pPr>
          </a:lstStyle>
          <a:p>
            <a:pPr>
              <a:defRPr/>
            </a:pPr>
            <a:fld id="{AAFEA45B-3FB8-4C32-B860-490DF3589127}"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26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69875" indent="-269875" algn="l" rtl="0" eaLnBrk="0" fontAlgn="base" hangingPunct="0">
        <a:spcBef>
          <a:spcPct val="0"/>
        </a:spcBef>
        <a:spcAft>
          <a:spcPct val="75000"/>
        </a:spcAft>
        <a:buChar char="•"/>
        <a:defRPr sz="2000">
          <a:solidFill>
            <a:schemeClr val="tx1"/>
          </a:solidFill>
          <a:latin typeface="+mn-lt"/>
          <a:ea typeface="+mn-ea"/>
          <a:cs typeface="+mn-cs"/>
        </a:defRPr>
      </a:lvl1pPr>
      <a:lvl2pPr marL="538163" indent="-266700" algn="l" rtl="0" eaLnBrk="0" fontAlgn="base" hangingPunct="0">
        <a:spcBef>
          <a:spcPct val="0"/>
        </a:spcBef>
        <a:spcAft>
          <a:spcPct val="75000"/>
        </a:spcAft>
        <a:buChar char="•"/>
        <a:defRPr sz="2000">
          <a:solidFill>
            <a:schemeClr val="tx1"/>
          </a:solidFill>
          <a:latin typeface="+mn-lt"/>
        </a:defRPr>
      </a:lvl2pPr>
      <a:lvl3pPr marL="809625" indent="-269875" algn="l" rtl="0" eaLnBrk="0" fontAlgn="base" hangingPunct="0">
        <a:spcBef>
          <a:spcPct val="0"/>
        </a:spcBef>
        <a:spcAft>
          <a:spcPct val="75000"/>
        </a:spcAft>
        <a:buChar char="•"/>
        <a:defRPr sz="2000">
          <a:solidFill>
            <a:schemeClr val="tx1"/>
          </a:solidFill>
          <a:latin typeface="+mn-lt"/>
        </a:defRPr>
      </a:lvl3pPr>
      <a:lvl4pPr marL="1079500" indent="-268288" algn="l" rtl="0" eaLnBrk="0" fontAlgn="base" hangingPunct="0">
        <a:spcBef>
          <a:spcPct val="0"/>
        </a:spcBef>
        <a:spcAft>
          <a:spcPct val="75000"/>
        </a:spcAft>
        <a:buChar char="•"/>
        <a:defRPr sz="2000">
          <a:solidFill>
            <a:schemeClr val="tx1"/>
          </a:solidFill>
          <a:latin typeface="+mn-lt"/>
        </a:defRPr>
      </a:lvl4pPr>
      <a:lvl5pPr marL="1350963" indent="-269875" algn="l" rtl="0" eaLnBrk="0" fontAlgn="base" hangingPunct="0">
        <a:spcBef>
          <a:spcPct val="0"/>
        </a:spcBef>
        <a:spcAft>
          <a:spcPct val="75000"/>
        </a:spcAft>
        <a:buChar char="•"/>
        <a:defRPr sz="2000">
          <a:solidFill>
            <a:schemeClr val="tx1"/>
          </a:solidFill>
          <a:latin typeface="+mn-lt"/>
        </a:defRPr>
      </a:lvl5pPr>
      <a:lvl6pPr marL="1808163" indent="-269875" algn="l" rtl="0" fontAlgn="base">
        <a:spcBef>
          <a:spcPct val="0"/>
        </a:spcBef>
        <a:spcAft>
          <a:spcPct val="75000"/>
        </a:spcAft>
        <a:buChar char="•"/>
        <a:defRPr sz="2000">
          <a:solidFill>
            <a:schemeClr val="tx1"/>
          </a:solidFill>
          <a:latin typeface="+mn-lt"/>
        </a:defRPr>
      </a:lvl6pPr>
      <a:lvl7pPr marL="2265363" indent="-269875" algn="l" rtl="0" fontAlgn="base">
        <a:spcBef>
          <a:spcPct val="0"/>
        </a:spcBef>
        <a:spcAft>
          <a:spcPct val="75000"/>
        </a:spcAft>
        <a:buChar char="•"/>
        <a:defRPr sz="2000">
          <a:solidFill>
            <a:schemeClr val="tx1"/>
          </a:solidFill>
          <a:latin typeface="+mn-lt"/>
        </a:defRPr>
      </a:lvl7pPr>
      <a:lvl8pPr marL="2722563" indent="-269875" algn="l" rtl="0" fontAlgn="base">
        <a:spcBef>
          <a:spcPct val="0"/>
        </a:spcBef>
        <a:spcAft>
          <a:spcPct val="75000"/>
        </a:spcAft>
        <a:buChar char="•"/>
        <a:defRPr sz="2000">
          <a:solidFill>
            <a:schemeClr val="tx1"/>
          </a:solidFill>
          <a:latin typeface="+mn-lt"/>
        </a:defRPr>
      </a:lvl8pPr>
      <a:lvl9pPr marL="3179763" indent="-269875" algn="l" rtl="0" fontAlgn="base">
        <a:spcBef>
          <a:spcPct val="0"/>
        </a:spcBef>
        <a:spcAft>
          <a:spcPct val="7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r.admin.cam.ac.uk/policies-procedures/guidance-use-fixed-term-and-open-ended-contract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r.admin.cam.ac.uk/recruitment-guidanc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hr.admin.cam.ac.uk/policies-procedures" TargetMode="External"/><Relationship Id="rId5" Type="http://schemas.openxmlformats.org/officeDocument/2006/relationships/hyperlink" Target="https://www.hr.admin.cam.ac.uk/hr-staff/information-staff/contract-research-staff" TargetMode="External"/><Relationship Id="rId4" Type="http://schemas.openxmlformats.org/officeDocument/2006/relationships/hyperlink" Target="https://www.hr.admin.cam.ac.uk/policies-procedures/sickness-absence-policy"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hr.admin.cam.ac.uk/contact-u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ppd.admin.cam.ac.u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nduction.admin.cam.ac.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hr.admin.cam.ac.uk/forms/hr22-induction-planning-checklist" TargetMode="External"/><Relationship Id="rId4" Type="http://schemas.openxmlformats.org/officeDocument/2006/relationships/hyperlink" Target="https://www.hr.admin.cam.ac.uk/forms/hr24-employee-induction-checklis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1800" dirty="0" smtClean="0"/>
              <a:t>OFFICE OF POST DOCTORIAL AFFAIRS INDUCTION SESSION</a:t>
            </a:r>
            <a:endParaRPr lang="en-GB" sz="1800" dirty="0"/>
          </a:p>
        </p:txBody>
      </p:sp>
      <p:sp>
        <p:nvSpPr>
          <p:cNvPr id="3" name="Content Placeholder 2"/>
          <p:cNvSpPr>
            <a:spLocks noGrp="1"/>
          </p:cNvSpPr>
          <p:nvPr>
            <p:ph idx="1"/>
          </p:nvPr>
        </p:nvSpPr>
        <p:spPr/>
        <p:txBody>
          <a:bodyPr/>
          <a:lstStyle/>
          <a:p>
            <a:pPr marL="0" indent="0" algn="ctr">
              <a:buNone/>
            </a:pPr>
            <a:endParaRPr lang="en-GB" sz="5000" dirty="0" smtClean="0">
              <a:effectLst>
                <a:outerShdw blurRad="38100" dist="38100" dir="2700000" algn="tl">
                  <a:srgbClr val="000000">
                    <a:alpha val="43137"/>
                  </a:srgbClr>
                </a:outerShdw>
              </a:effectLst>
            </a:endParaRPr>
          </a:p>
          <a:p>
            <a:pPr marL="0" indent="0" algn="ctr">
              <a:buNone/>
            </a:pPr>
            <a:r>
              <a:rPr lang="en-GB" sz="5000" dirty="0" smtClean="0">
                <a:effectLst>
                  <a:outerShdw blurRad="38100" dist="38100" dir="2700000" algn="tl">
                    <a:srgbClr val="000000">
                      <a:alpha val="43137"/>
                    </a:srgbClr>
                  </a:outerShdw>
                </a:effectLst>
              </a:rPr>
              <a:t>HUMAN RESOURCES (HR) OVERVIEW</a:t>
            </a:r>
          </a:p>
        </p:txBody>
      </p:sp>
    </p:spTree>
    <p:extLst>
      <p:ext uri="{BB962C8B-B14F-4D97-AF65-F5344CB8AC3E}">
        <p14:creationId xmlns:p14="http://schemas.microsoft.com/office/powerpoint/2010/main" val="2127948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GB" dirty="0" smtClean="0"/>
              <a:t>Probation – Progress meetings</a:t>
            </a:r>
          </a:p>
        </p:txBody>
      </p:sp>
      <p:sp>
        <p:nvSpPr>
          <p:cNvPr id="91139" name="Rectangle 3"/>
          <p:cNvSpPr>
            <a:spLocks noGrp="1" noChangeArrowheads="1"/>
          </p:cNvSpPr>
          <p:nvPr>
            <p:ph type="body" idx="1"/>
          </p:nvPr>
        </p:nvSpPr>
        <p:spPr>
          <a:xfrm>
            <a:off x="395288" y="1557338"/>
            <a:ext cx="8580437" cy="4248150"/>
          </a:xfrm>
        </p:spPr>
        <p:txBody>
          <a:bodyPr/>
          <a:lstStyle/>
          <a:p>
            <a:pPr eaLnBrk="1" hangingPunct="1">
              <a:lnSpc>
                <a:spcPct val="90000"/>
              </a:lnSpc>
            </a:pPr>
            <a:endParaRPr lang="en-GB" dirty="0" smtClean="0"/>
          </a:p>
          <a:p>
            <a:pPr eaLnBrk="1" hangingPunct="1">
              <a:lnSpc>
                <a:spcPct val="90000"/>
              </a:lnSpc>
            </a:pPr>
            <a:r>
              <a:rPr lang="en-GB" dirty="0" smtClean="0"/>
              <a:t>Review meetings </a:t>
            </a:r>
            <a:r>
              <a:rPr lang="en-GB" dirty="0" smtClean="0"/>
              <a:t>should be constructive, helpful and positive</a:t>
            </a:r>
          </a:p>
          <a:p>
            <a:pPr eaLnBrk="1" hangingPunct="1">
              <a:lnSpc>
                <a:spcPct val="90000"/>
              </a:lnSpc>
            </a:pPr>
            <a:r>
              <a:rPr lang="en-GB" dirty="0" smtClean="0"/>
              <a:t>Unsatisfactory performance – outline specific concerns, improvements needed, how </a:t>
            </a:r>
            <a:r>
              <a:rPr lang="en-GB" dirty="0" smtClean="0"/>
              <a:t>they can be achieved, consider relevant training</a:t>
            </a:r>
            <a:endParaRPr lang="en-GB" dirty="0" smtClean="0"/>
          </a:p>
          <a:p>
            <a:pPr eaLnBrk="1" hangingPunct="1">
              <a:lnSpc>
                <a:spcPct val="90000"/>
              </a:lnSpc>
            </a:pPr>
            <a:r>
              <a:rPr lang="en-GB" dirty="0" smtClean="0"/>
              <a:t>Reviews must be </a:t>
            </a:r>
            <a:r>
              <a:rPr lang="en-GB" dirty="0" smtClean="0"/>
              <a:t>documented (on appropriate forms)</a:t>
            </a:r>
            <a:endParaRPr lang="en-GB" dirty="0" smtClean="0"/>
          </a:p>
          <a:p>
            <a:pPr eaLnBrk="1" hangingPunct="1">
              <a:lnSpc>
                <a:spcPct val="90000"/>
              </a:lnSpc>
            </a:pPr>
            <a:r>
              <a:rPr lang="en-GB" dirty="0" smtClean="0"/>
              <a:t>Final review meeting – </a:t>
            </a:r>
            <a:r>
              <a:rPr lang="en-GB" dirty="0" smtClean="0"/>
              <a:t>employee may be accompanied by trade union representative or work colleague</a:t>
            </a:r>
          </a:p>
          <a:p>
            <a:pPr marL="0" indent="0" eaLnBrk="1" hangingPunct="1">
              <a:lnSpc>
                <a:spcPct val="90000"/>
              </a:lnSpc>
              <a:buNone/>
            </a:pPr>
            <a:endParaRPr lang="en-GB" sz="1800"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dirty="0" smtClean="0"/>
          </a:p>
        </p:txBody>
      </p:sp>
      <p:sp>
        <p:nvSpPr>
          <p:cNvPr id="15363" name="Rectangle 3"/>
          <p:cNvSpPr>
            <a:spLocks noGrp="1" noChangeArrowheads="1"/>
          </p:cNvSpPr>
          <p:nvPr>
            <p:ph type="body" idx="1"/>
          </p:nvPr>
        </p:nvSpPr>
        <p:spPr/>
        <p:txBody>
          <a:bodyPr/>
          <a:lstStyle/>
          <a:p>
            <a:pPr algn="ctr" eaLnBrk="1" hangingPunct="1">
              <a:buFontTx/>
              <a:buNone/>
            </a:pPr>
            <a:endParaRPr lang="en-GB" sz="4000" b="1" u="sng" dirty="0" smtClean="0"/>
          </a:p>
          <a:p>
            <a:pPr algn="ctr" eaLnBrk="1" hangingPunct="1">
              <a:buFontTx/>
              <a:buNone/>
            </a:pPr>
            <a:r>
              <a:rPr lang="en-GB" sz="4000" b="1" u="sng" dirty="0" smtClean="0"/>
              <a:t>STAFF REVIEW AND DEVELOPMENT</a:t>
            </a:r>
          </a:p>
          <a:p>
            <a:pPr algn="ctr" eaLnBrk="1" hangingPunct="1">
              <a:buFontTx/>
              <a:buNone/>
            </a:pPr>
            <a:r>
              <a:rPr lang="en-GB" sz="2800" dirty="0" smtClean="0"/>
              <a:t>Career Management Process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dirty="0" smtClean="0"/>
              <a:t>Career Management Process (CMP)</a:t>
            </a:r>
          </a:p>
        </p:txBody>
      </p:sp>
      <p:sp>
        <p:nvSpPr>
          <p:cNvPr id="16387" name="Rectangle 3"/>
          <p:cNvSpPr>
            <a:spLocks noGrp="1" noChangeArrowheads="1"/>
          </p:cNvSpPr>
          <p:nvPr>
            <p:ph type="body" idx="1"/>
          </p:nvPr>
        </p:nvSpPr>
        <p:spPr>
          <a:xfrm>
            <a:off x="384175" y="1556793"/>
            <a:ext cx="8374063" cy="3240360"/>
          </a:xfrm>
        </p:spPr>
        <p:txBody>
          <a:bodyPr/>
          <a:lstStyle/>
          <a:p>
            <a:pPr marL="342900" indent="-342900" eaLnBrk="1" hangingPunct="1">
              <a:lnSpc>
                <a:spcPct val="80000"/>
              </a:lnSpc>
            </a:pPr>
            <a:r>
              <a:rPr lang="en-GB" sz="1800" dirty="0" smtClean="0"/>
              <a:t>The reviewer will be specified in the Institution’s scheme and will normally be the Head of Department or their nominated representative (i.e. line manager/ supervisor/ PI)</a:t>
            </a:r>
          </a:p>
          <a:p>
            <a:pPr marL="342900" indent="-342900" eaLnBrk="1" hangingPunct="1">
              <a:lnSpc>
                <a:spcPct val="80000"/>
              </a:lnSpc>
            </a:pPr>
            <a:r>
              <a:rPr lang="en-GB" sz="1800" dirty="0" smtClean="0"/>
              <a:t>Purpose – to enhance work effectiveness and facilitate career development</a:t>
            </a:r>
          </a:p>
          <a:p>
            <a:pPr marL="342900" indent="-342900" eaLnBrk="1" hangingPunct="1">
              <a:lnSpc>
                <a:spcPct val="80000"/>
              </a:lnSpc>
            </a:pPr>
            <a:r>
              <a:rPr lang="en-GB" sz="1800" dirty="0" smtClean="0"/>
              <a:t>What should CMP include</a:t>
            </a:r>
            <a:r>
              <a:rPr lang="en-GB" sz="1800" dirty="0" smtClean="0"/>
              <a:t>?</a:t>
            </a:r>
          </a:p>
          <a:p>
            <a:pPr marL="1154113" lvl="3" indent="-342900" eaLnBrk="1" hangingPunct="1">
              <a:lnSpc>
                <a:spcPct val="80000"/>
              </a:lnSpc>
            </a:pPr>
            <a:r>
              <a:rPr lang="en-GB" sz="1800" dirty="0" smtClean="0"/>
              <a:t>Positive</a:t>
            </a:r>
            <a:r>
              <a:rPr lang="en-GB" sz="1800" dirty="0" smtClean="0"/>
              <a:t>, constructive feedback; </a:t>
            </a:r>
            <a:endParaRPr lang="en-GB" sz="1800" dirty="0" smtClean="0"/>
          </a:p>
          <a:p>
            <a:pPr marL="1154113" lvl="3" indent="-342900" eaLnBrk="1" hangingPunct="1">
              <a:lnSpc>
                <a:spcPct val="80000"/>
              </a:lnSpc>
            </a:pPr>
            <a:r>
              <a:rPr lang="en-GB" sz="1800" dirty="0" smtClean="0"/>
              <a:t>Potential action plan;</a:t>
            </a:r>
            <a:endParaRPr lang="en-GB" sz="1800" dirty="0" smtClean="0"/>
          </a:p>
          <a:p>
            <a:pPr marL="1154113" lvl="3" indent="-342900" eaLnBrk="1" hangingPunct="1">
              <a:lnSpc>
                <a:spcPct val="80000"/>
              </a:lnSpc>
            </a:pPr>
            <a:r>
              <a:rPr lang="en-GB" sz="1800" dirty="0" smtClean="0"/>
              <a:t>review</a:t>
            </a:r>
            <a:r>
              <a:rPr lang="en-GB" sz="1800" dirty="0" smtClean="0"/>
              <a:t> of training </a:t>
            </a:r>
            <a:r>
              <a:rPr lang="en-GB" sz="1800" dirty="0" smtClean="0"/>
              <a:t>needs; </a:t>
            </a:r>
            <a:endParaRPr lang="en-GB" sz="1800" dirty="0" smtClean="0"/>
          </a:p>
          <a:p>
            <a:pPr marL="1154113" lvl="3" indent="-342900" eaLnBrk="1" hangingPunct="1">
              <a:lnSpc>
                <a:spcPct val="80000"/>
              </a:lnSpc>
            </a:pPr>
            <a:r>
              <a:rPr lang="en-GB" sz="1800" dirty="0" smtClean="0"/>
              <a:t>identification </a:t>
            </a:r>
            <a:r>
              <a:rPr lang="en-GB" sz="1800" dirty="0" smtClean="0"/>
              <a:t>of difficulties / </a:t>
            </a:r>
            <a:r>
              <a:rPr lang="en-GB" sz="1800" dirty="0" smtClean="0"/>
              <a:t>obstacles</a:t>
            </a:r>
            <a:r>
              <a:rPr lang="en-GB" sz="1800" dirty="0" smtClean="0"/>
              <a:t>; </a:t>
            </a:r>
            <a:endParaRPr lang="en-GB" sz="1800" dirty="0" smtClean="0"/>
          </a:p>
          <a:p>
            <a:pPr marL="1154113" lvl="3" indent="-342900" eaLnBrk="1" hangingPunct="1">
              <a:lnSpc>
                <a:spcPct val="80000"/>
              </a:lnSpc>
            </a:pPr>
            <a:r>
              <a:rPr lang="en-GB" sz="1800" dirty="0" smtClean="0"/>
              <a:t>balancing needs of individual’s ambitions / Institution’s objectives </a:t>
            </a:r>
            <a:endParaRPr lang="en-GB" sz="1800" dirty="0" smtClean="0"/>
          </a:p>
          <a:p>
            <a:pPr marL="342900" indent="-342900" eaLnBrk="1" hangingPunct="1">
              <a:lnSpc>
                <a:spcPct val="80000"/>
              </a:lnSpc>
            </a:pPr>
            <a:r>
              <a:rPr lang="en-GB" sz="1800" dirty="0" smtClean="0"/>
              <a:t>3 key stages – preparation, discussion, recording</a:t>
            </a:r>
          </a:p>
          <a:p>
            <a:pPr marL="342900" indent="-342900" eaLnBrk="1" hangingPunct="1">
              <a:lnSpc>
                <a:spcPct val="80000"/>
              </a:lnSpc>
            </a:pPr>
            <a:r>
              <a:rPr lang="en-GB" sz="1800" b="1" dirty="0" smtClean="0"/>
              <a:t>All </a:t>
            </a:r>
            <a:r>
              <a:rPr lang="en-GB" sz="1800" b="1" dirty="0" smtClean="0"/>
              <a:t>employees</a:t>
            </a:r>
            <a:r>
              <a:rPr lang="en-GB" sz="1800" dirty="0" smtClean="0"/>
              <a:t> </a:t>
            </a:r>
            <a:r>
              <a:rPr lang="en-GB" sz="1800" dirty="0" smtClean="0"/>
              <a:t>should be included in their Institutions SRD/CMP scheme</a:t>
            </a:r>
          </a:p>
          <a:p>
            <a:pPr marL="342900" indent="-342900" eaLnBrk="1" hangingPunct="1">
              <a:lnSpc>
                <a:spcPct val="80000"/>
              </a:lnSpc>
            </a:pPr>
            <a:endParaRPr lang="en-GB" sz="1600" dirty="0" smtClean="0"/>
          </a:p>
          <a:p>
            <a:pPr marL="342900" indent="-342900" eaLnBrk="1" hangingPunct="1">
              <a:lnSpc>
                <a:spcPct val="80000"/>
              </a:lnSpc>
            </a:pPr>
            <a:endParaRPr lang="en-GB" sz="1500" u="sng" dirty="0" smtClean="0"/>
          </a:p>
          <a:p>
            <a:pPr marL="342900" indent="-342900" eaLnBrk="1" hangingPunct="1">
              <a:lnSpc>
                <a:spcPct val="80000"/>
              </a:lnSpc>
            </a:pPr>
            <a:endParaRPr lang="en-GB" sz="15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1440376" y="3244334"/>
            <a:ext cx="6263253" cy="1200329"/>
          </a:xfrm>
          <a:prstGeom prst="rect">
            <a:avLst/>
          </a:prstGeom>
        </p:spPr>
        <p:txBody>
          <a:bodyPr wrap="none">
            <a:spAutoFit/>
          </a:bodyPr>
          <a:lstStyle/>
          <a:p>
            <a:pPr algn="ctr" eaLnBrk="1" hangingPunct="1">
              <a:buFontTx/>
              <a:buNone/>
            </a:pPr>
            <a:r>
              <a:rPr lang="en-GB" sz="3600" b="1" u="sng" dirty="0" smtClean="0"/>
              <a:t>FIXED TERM AND </a:t>
            </a:r>
          </a:p>
          <a:p>
            <a:pPr algn="ctr" eaLnBrk="1" hangingPunct="1">
              <a:buFontTx/>
              <a:buNone/>
            </a:pPr>
            <a:r>
              <a:rPr lang="en-GB" sz="3600" b="1" u="sng" dirty="0" smtClean="0"/>
              <a:t>OPEN ENDED CONTRACTS</a:t>
            </a:r>
            <a:endParaRPr lang="en-GB" sz="3600" b="1" u="sng" dirty="0"/>
          </a:p>
        </p:txBody>
      </p:sp>
    </p:spTree>
    <p:extLst>
      <p:ext uri="{BB962C8B-B14F-4D97-AF65-F5344CB8AC3E}">
        <p14:creationId xmlns:p14="http://schemas.microsoft.com/office/powerpoint/2010/main" val="3472521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US" altLang="en-US" dirty="0"/>
              <a:t>Fixed Term </a:t>
            </a:r>
            <a:r>
              <a:rPr lang="en-US" altLang="en-US" dirty="0" smtClean="0"/>
              <a:t>employees </a:t>
            </a:r>
            <a:r>
              <a:rPr lang="en-US" altLang="en-US" dirty="0"/>
              <a:t>have the same right to induction, training and appraisal (Career Management Scheme) as </a:t>
            </a:r>
            <a:r>
              <a:rPr lang="en-US" altLang="en-US" dirty="0" smtClean="0"/>
              <a:t>permanent </a:t>
            </a:r>
            <a:r>
              <a:rPr lang="en-US" altLang="en-US" dirty="0" smtClean="0"/>
              <a:t>employees</a:t>
            </a:r>
            <a:endParaRPr lang="en-US" altLang="en-US" dirty="0"/>
          </a:p>
          <a:p>
            <a:r>
              <a:rPr lang="en-GB" dirty="0" smtClean="0"/>
              <a:t>The University has clear guidance on the use of fixed term and open ended contracts: </a:t>
            </a:r>
            <a:r>
              <a:rPr lang="en-GB" dirty="0" smtClean="0">
                <a:hlinkClick r:id="rId3"/>
              </a:rPr>
              <a:t>http</a:t>
            </a:r>
            <a:r>
              <a:rPr lang="en-GB" dirty="0">
                <a:hlinkClick r:id="rId3"/>
              </a:rPr>
              <a:t>://</a:t>
            </a:r>
            <a:r>
              <a:rPr lang="en-GB" dirty="0" smtClean="0">
                <a:hlinkClick r:id="rId3"/>
              </a:rPr>
              <a:t>www.hr.admin.cam.ac.uk/policies-procedures/guidance-use-fixed-term-and-open-ended-contracts</a:t>
            </a:r>
            <a:r>
              <a:rPr lang="en-GB" dirty="0" smtClean="0"/>
              <a:t> </a:t>
            </a:r>
          </a:p>
          <a:p>
            <a:r>
              <a:rPr lang="en-GB" dirty="0" smtClean="0"/>
              <a:t>When </a:t>
            </a:r>
            <a:r>
              <a:rPr lang="en-GB" dirty="0" smtClean="0"/>
              <a:t>employees </a:t>
            </a:r>
            <a:r>
              <a:rPr lang="en-GB" dirty="0" smtClean="0"/>
              <a:t>are coming to the end of their fixed term they should be contacted by either their PI or Institute Administrator in order that they can be consulted about their options and given support in finding alternate employment if no further funding is available.</a:t>
            </a:r>
          </a:p>
          <a:p>
            <a:r>
              <a:rPr lang="en-GB" dirty="0" smtClean="0"/>
              <a:t>All </a:t>
            </a:r>
            <a:r>
              <a:rPr lang="en-GB" dirty="0" smtClean="0"/>
              <a:t>employees </a:t>
            </a:r>
            <a:r>
              <a:rPr lang="en-GB" dirty="0" smtClean="0"/>
              <a:t>should be given formal notice in line with their contract of employment</a:t>
            </a:r>
            <a:endParaRPr lang="en-GB" dirty="0"/>
          </a:p>
        </p:txBody>
      </p:sp>
    </p:spTree>
    <p:extLst>
      <p:ext uri="{BB962C8B-B14F-4D97-AF65-F5344CB8AC3E}">
        <p14:creationId xmlns:p14="http://schemas.microsoft.com/office/powerpoint/2010/main" val="1094716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eaLnBrk="1" hangingPunct="1">
              <a:spcAft>
                <a:spcPct val="0"/>
              </a:spcAft>
              <a:buNone/>
            </a:pPr>
            <a:endParaRPr lang="en-GB" sz="3600" b="1" u="sng" kern="1200" dirty="0" smtClean="0">
              <a:latin typeface="Arial" charset="0"/>
            </a:endParaRPr>
          </a:p>
          <a:p>
            <a:pPr marL="0" indent="0" algn="ctr" eaLnBrk="1" hangingPunct="1">
              <a:spcAft>
                <a:spcPct val="0"/>
              </a:spcAft>
              <a:buNone/>
            </a:pPr>
            <a:endParaRPr lang="en-GB" sz="3600" b="1" u="sng" kern="1200" dirty="0">
              <a:latin typeface="Arial" charset="0"/>
            </a:endParaRPr>
          </a:p>
          <a:p>
            <a:pPr marL="0" indent="0" algn="ctr" eaLnBrk="1" hangingPunct="1">
              <a:spcAft>
                <a:spcPct val="0"/>
              </a:spcAft>
              <a:buNone/>
            </a:pPr>
            <a:r>
              <a:rPr lang="en-GB" sz="3600" b="1" u="sng" kern="1200" dirty="0" smtClean="0">
                <a:latin typeface="Arial" charset="0"/>
              </a:rPr>
              <a:t>HR </a:t>
            </a:r>
            <a:r>
              <a:rPr lang="en-GB" sz="3600" b="1" u="sng" kern="1200" dirty="0">
                <a:latin typeface="Arial" charset="0"/>
              </a:rPr>
              <a:t>POLICIES AND </a:t>
            </a:r>
            <a:endParaRPr lang="en-GB" sz="3600" b="1" u="sng" kern="1200" dirty="0" smtClean="0">
              <a:latin typeface="Arial" charset="0"/>
            </a:endParaRPr>
          </a:p>
          <a:p>
            <a:pPr marL="0" indent="0" algn="ctr" eaLnBrk="1" hangingPunct="1">
              <a:spcAft>
                <a:spcPct val="0"/>
              </a:spcAft>
              <a:buNone/>
            </a:pPr>
            <a:r>
              <a:rPr lang="en-GB" sz="3600" b="1" u="sng" kern="1200" dirty="0" smtClean="0">
                <a:latin typeface="Arial" charset="0"/>
              </a:rPr>
              <a:t>HR </a:t>
            </a:r>
            <a:r>
              <a:rPr lang="en-GB" sz="3600" b="1" u="sng" kern="1200" dirty="0">
                <a:latin typeface="Arial" charset="0"/>
              </a:rPr>
              <a:t>SERVICES</a:t>
            </a:r>
          </a:p>
        </p:txBody>
      </p:sp>
    </p:spTree>
    <p:extLst>
      <p:ext uri="{BB962C8B-B14F-4D97-AF65-F5344CB8AC3E}">
        <p14:creationId xmlns:p14="http://schemas.microsoft.com/office/powerpoint/2010/main" val="1464476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useful policies and processes</a:t>
            </a:r>
            <a:endParaRPr lang="en-GB" dirty="0"/>
          </a:p>
        </p:txBody>
      </p:sp>
      <p:sp>
        <p:nvSpPr>
          <p:cNvPr id="3" name="Content Placeholder 2"/>
          <p:cNvSpPr>
            <a:spLocks noGrp="1"/>
          </p:cNvSpPr>
          <p:nvPr>
            <p:ph idx="1"/>
          </p:nvPr>
        </p:nvSpPr>
        <p:spPr>
          <a:xfrm>
            <a:off x="385762" y="1484784"/>
            <a:ext cx="8374063" cy="4752528"/>
          </a:xfrm>
        </p:spPr>
        <p:txBody>
          <a:bodyPr/>
          <a:lstStyle/>
          <a:p>
            <a:pPr marL="0" indent="0">
              <a:buNone/>
            </a:pPr>
            <a:endParaRPr lang="en-GB" sz="1200" dirty="0"/>
          </a:p>
          <a:p>
            <a:r>
              <a:rPr lang="en-GB" dirty="0" smtClean="0"/>
              <a:t>General </a:t>
            </a:r>
            <a:r>
              <a:rPr lang="en-GB" dirty="0"/>
              <a:t>contracts and recruitment advice can be found here: </a:t>
            </a:r>
            <a:r>
              <a:rPr lang="en-GB" u="sng" dirty="0">
                <a:hlinkClick r:id="rId3"/>
              </a:rPr>
              <a:t>https://www.hr.admin.cam.ac.uk/recruitment-guidance</a:t>
            </a:r>
            <a:r>
              <a:rPr lang="en-GB" dirty="0"/>
              <a:t> and then the 'Unestablished and Research' hyperlink will take you to a generic contract copy</a:t>
            </a:r>
            <a:r>
              <a:rPr lang="en-GB" dirty="0" smtClean="0"/>
              <a:t>.</a:t>
            </a:r>
          </a:p>
          <a:p>
            <a:r>
              <a:rPr lang="en-GB" dirty="0"/>
              <a:t>Sickness Absence Policy </a:t>
            </a:r>
            <a:r>
              <a:rPr lang="en-GB" u="sng" dirty="0">
                <a:hlinkClick r:id="rId4"/>
              </a:rPr>
              <a:t>https://</a:t>
            </a:r>
            <a:r>
              <a:rPr lang="en-GB" u="sng" dirty="0" smtClean="0">
                <a:hlinkClick r:id="rId4"/>
              </a:rPr>
              <a:t>www.hr.admin.cam.ac.uk/policies-procedures/sickness-absence-policy</a:t>
            </a:r>
            <a:endParaRPr lang="en-GB" dirty="0"/>
          </a:p>
          <a:p>
            <a:pPr lvl="0"/>
            <a:r>
              <a:rPr lang="en-GB" dirty="0" smtClean="0"/>
              <a:t>Research </a:t>
            </a:r>
            <a:r>
              <a:rPr lang="en-GB" dirty="0"/>
              <a:t>Staff Guide, </a:t>
            </a:r>
            <a:r>
              <a:rPr lang="en-GB" dirty="0" smtClean="0"/>
              <a:t>which </a:t>
            </a:r>
            <a:r>
              <a:rPr lang="en-GB" dirty="0"/>
              <a:t>contains all information on Leave Arrangements:  </a:t>
            </a:r>
            <a:r>
              <a:rPr lang="en-GB" u="sng" dirty="0">
                <a:hlinkClick r:id="rId5"/>
              </a:rPr>
              <a:t>https://</a:t>
            </a:r>
            <a:r>
              <a:rPr lang="en-GB" u="sng" dirty="0" smtClean="0">
                <a:hlinkClick r:id="rId5"/>
              </a:rPr>
              <a:t>www.hr.admin.cam.ac.uk/hr-staff/information-staff/contract-research-staff</a:t>
            </a:r>
            <a:endParaRPr lang="en-GB" dirty="0"/>
          </a:p>
          <a:p>
            <a:pPr lvl="0"/>
            <a:r>
              <a:rPr lang="en-GB" dirty="0"/>
              <a:t>General HR Policies </a:t>
            </a:r>
            <a:r>
              <a:rPr lang="en-GB" dirty="0" smtClean="0"/>
              <a:t>and Procedures</a:t>
            </a:r>
            <a:r>
              <a:rPr lang="en-GB" dirty="0"/>
              <a:t>:  </a:t>
            </a:r>
            <a:r>
              <a:rPr lang="en-GB" u="sng" dirty="0">
                <a:hlinkClick r:id="rId6"/>
              </a:rPr>
              <a:t>https://</a:t>
            </a:r>
            <a:r>
              <a:rPr lang="en-GB" u="sng" dirty="0" smtClean="0">
                <a:hlinkClick r:id="rId6"/>
              </a:rPr>
              <a:t>www.hr.admin.cam.ac.uk/policies-procedures</a:t>
            </a:r>
            <a:endParaRPr lang="en-GB" dirty="0"/>
          </a:p>
        </p:txBody>
      </p:sp>
    </p:spTree>
    <p:extLst>
      <p:ext uri="{BB962C8B-B14F-4D97-AF65-F5344CB8AC3E}">
        <p14:creationId xmlns:p14="http://schemas.microsoft.com/office/powerpoint/2010/main" val="1320756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384175" y="1708150"/>
            <a:ext cx="8374063" cy="4169122"/>
          </a:xfrm>
        </p:spPr>
        <p:txBody>
          <a:bodyPr/>
          <a:lstStyle/>
          <a:p>
            <a:r>
              <a:rPr lang="en-GB" dirty="0"/>
              <a:t>There are designated HR Schools Teams that all staff can contact if they have any queries: </a:t>
            </a:r>
            <a:r>
              <a:rPr lang="en-GB" dirty="0">
                <a:hlinkClick r:id="rId3"/>
              </a:rPr>
              <a:t>https://</a:t>
            </a:r>
            <a:r>
              <a:rPr lang="en-GB" dirty="0" smtClean="0">
                <a:hlinkClick r:id="rId3"/>
              </a:rPr>
              <a:t>www.hr.admin.cam.ac.uk/contact-us</a:t>
            </a:r>
            <a:endParaRPr lang="en-GB" dirty="0" smtClean="0"/>
          </a:p>
          <a:p>
            <a:r>
              <a:rPr lang="en-GB" dirty="0"/>
              <a:t>PPD: </a:t>
            </a:r>
            <a:r>
              <a:rPr lang="en-GB" dirty="0">
                <a:hlinkClick r:id="rId4"/>
              </a:rPr>
              <a:t>https://www.ppd.admin.cam.ac.uk/</a:t>
            </a:r>
            <a:endParaRPr lang="en-GB" dirty="0"/>
          </a:p>
          <a:p>
            <a:r>
              <a:rPr lang="en-GB" dirty="0" smtClean="0"/>
              <a:t>Returning </a:t>
            </a:r>
            <a:r>
              <a:rPr lang="en-GB" dirty="0"/>
              <a:t>Carers Scheme</a:t>
            </a:r>
          </a:p>
          <a:p>
            <a:r>
              <a:rPr lang="en-GB" dirty="0" smtClean="0"/>
              <a:t>Termly Research Contribution Exercise</a:t>
            </a:r>
          </a:p>
          <a:p>
            <a:r>
              <a:rPr lang="en-GB" dirty="0" smtClean="0"/>
              <a:t>Family </a:t>
            </a:r>
            <a:r>
              <a:rPr lang="en-GB" dirty="0" smtClean="0"/>
              <a:t>Friendly Policies: Maternity, Adoption, Paternity, Shared Parental Leave (SPL)</a:t>
            </a:r>
          </a:p>
          <a:p>
            <a:endParaRPr lang="en-GB" sz="2400" dirty="0"/>
          </a:p>
        </p:txBody>
      </p:sp>
    </p:spTree>
    <p:extLst>
      <p:ext uri="{BB962C8B-B14F-4D97-AF65-F5344CB8AC3E}">
        <p14:creationId xmlns:p14="http://schemas.microsoft.com/office/powerpoint/2010/main" val="3503213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dirty="0" smtClean="0"/>
              <a:t>Any Questions/ Comments</a:t>
            </a:r>
          </a:p>
        </p:txBody>
      </p:sp>
      <p:pic>
        <p:nvPicPr>
          <p:cNvPr id="19459" name="Picture 4" descr="MCj04414280000[1]"/>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741613" y="1912938"/>
            <a:ext cx="3657600"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GB" dirty="0" smtClean="0"/>
              <a:t>The post-doc employee ‘life cycle’</a:t>
            </a:r>
          </a:p>
        </p:txBody>
      </p:sp>
      <p:sp>
        <p:nvSpPr>
          <p:cNvPr id="4099" name="Rectangle 5"/>
          <p:cNvSpPr>
            <a:spLocks noGrp="1" noChangeArrowheads="1"/>
          </p:cNvSpPr>
          <p:nvPr>
            <p:ph type="body" idx="1"/>
          </p:nvPr>
        </p:nvSpPr>
        <p:spPr/>
        <p:txBody>
          <a:bodyPr/>
          <a:lstStyle/>
          <a:p>
            <a:pPr marL="457200" indent="-457200" eaLnBrk="1" hangingPunct="1">
              <a:buFont typeface="+mj-lt"/>
              <a:buAutoNum type="arabicPeriod"/>
            </a:pPr>
            <a:r>
              <a:rPr lang="en-GB" sz="2400" dirty="0" smtClean="0"/>
              <a:t>Induction</a:t>
            </a:r>
          </a:p>
          <a:p>
            <a:pPr marL="457200" indent="-457200" eaLnBrk="1" hangingPunct="1">
              <a:buFont typeface="+mj-lt"/>
              <a:buAutoNum type="arabicPeriod"/>
            </a:pPr>
            <a:r>
              <a:rPr lang="en-GB" sz="2400" dirty="0" smtClean="0"/>
              <a:t>Probation</a:t>
            </a:r>
          </a:p>
          <a:p>
            <a:pPr marL="457200" indent="-457200" eaLnBrk="1" hangingPunct="1">
              <a:buFont typeface="+mj-lt"/>
              <a:buAutoNum type="arabicPeriod"/>
            </a:pPr>
            <a:r>
              <a:rPr lang="en-GB" sz="2400" dirty="0" smtClean="0"/>
              <a:t>Staff Review and Development (SRD)</a:t>
            </a:r>
          </a:p>
          <a:p>
            <a:pPr marL="457200" indent="-457200" eaLnBrk="1" hangingPunct="1">
              <a:buFont typeface="+mj-lt"/>
              <a:buAutoNum type="arabicPeriod"/>
            </a:pPr>
            <a:r>
              <a:rPr lang="en-GB" sz="2400" dirty="0" smtClean="0"/>
              <a:t>Fixed Term and Open Ended Contracts</a:t>
            </a:r>
          </a:p>
          <a:p>
            <a:pPr marL="457200" indent="-457200" eaLnBrk="1" hangingPunct="1">
              <a:buFont typeface="+mj-lt"/>
              <a:buAutoNum type="arabicPeriod"/>
            </a:pPr>
            <a:r>
              <a:rPr lang="en-GB" sz="2400" dirty="0" smtClean="0"/>
              <a:t>HR Policies and HR services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dirty="0" smtClean="0"/>
          </a:p>
        </p:txBody>
      </p:sp>
      <p:sp>
        <p:nvSpPr>
          <p:cNvPr id="5123" name="Rectangle 3"/>
          <p:cNvSpPr>
            <a:spLocks noGrp="1" noChangeArrowheads="1"/>
          </p:cNvSpPr>
          <p:nvPr>
            <p:ph type="body" idx="1"/>
          </p:nvPr>
        </p:nvSpPr>
        <p:spPr/>
        <p:txBody>
          <a:bodyPr/>
          <a:lstStyle/>
          <a:p>
            <a:pPr algn="ctr" eaLnBrk="1" hangingPunct="1">
              <a:buFontTx/>
              <a:buNone/>
            </a:pPr>
            <a:endParaRPr lang="en-GB" sz="4000" b="1" u="sng" dirty="0" smtClean="0"/>
          </a:p>
          <a:p>
            <a:pPr algn="ctr" eaLnBrk="1" hangingPunct="1">
              <a:buFontTx/>
              <a:buNone/>
            </a:pPr>
            <a:r>
              <a:rPr lang="en-GB" sz="4000" b="1" u="sng" dirty="0" smtClean="0"/>
              <a:t>INDUCTION</a:t>
            </a:r>
          </a:p>
        </p:txBody>
      </p:sp>
    </p:spTree>
    <p:extLst>
      <p:ext uri="{BB962C8B-B14F-4D97-AF65-F5344CB8AC3E}">
        <p14:creationId xmlns:p14="http://schemas.microsoft.com/office/powerpoint/2010/main" val="2102678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dirty="0" smtClean="0"/>
              <a:t>Induction - Aims </a:t>
            </a:r>
          </a:p>
        </p:txBody>
      </p:sp>
      <p:sp>
        <p:nvSpPr>
          <p:cNvPr id="6147" name="Rectangle 3"/>
          <p:cNvSpPr>
            <a:spLocks noGrp="1" noChangeArrowheads="1"/>
          </p:cNvSpPr>
          <p:nvPr>
            <p:ph idx="1"/>
          </p:nvPr>
        </p:nvSpPr>
        <p:spPr>
          <a:xfrm>
            <a:off x="384175" y="1556792"/>
            <a:ext cx="8508305" cy="4218533"/>
          </a:xfrm>
        </p:spPr>
        <p:txBody>
          <a:bodyPr/>
          <a:lstStyle/>
          <a:p>
            <a:pPr marL="0" indent="0" eaLnBrk="1" hangingPunct="1">
              <a:buNone/>
            </a:pPr>
            <a:r>
              <a:rPr lang="en-GB" sz="1800" dirty="0" smtClean="0"/>
              <a:t>To integrate new employees effectively into and across Institute/ Department/ Organisation:</a:t>
            </a:r>
          </a:p>
          <a:p>
            <a:pPr eaLnBrk="1" hangingPunct="1"/>
            <a:r>
              <a:rPr lang="en-GB" sz="1800" dirty="0"/>
              <a:t>g</a:t>
            </a:r>
            <a:r>
              <a:rPr lang="en-GB" sz="1800" dirty="0" smtClean="0"/>
              <a:t>ives </a:t>
            </a:r>
            <a:r>
              <a:rPr lang="en-GB" sz="1800" dirty="0"/>
              <a:t>understanding of the University and its policies and procedures as well as </a:t>
            </a:r>
            <a:r>
              <a:rPr lang="en-GB" sz="1800" dirty="0" smtClean="0"/>
              <a:t>specific </a:t>
            </a:r>
            <a:r>
              <a:rPr lang="en-GB" sz="1800" dirty="0"/>
              <a:t>Department / Faculty / Institution they are working </a:t>
            </a:r>
            <a:r>
              <a:rPr lang="en-GB" sz="1800" dirty="0" smtClean="0"/>
              <a:t>in.</a:t>
            </a:r>
          </a:p>
          <a:p>
            <a:pPr eaLnBrk="1" hangingPunct="1"/>
            <a:r>
              <a:rPr lang="en-GB" sz="1800" dirty="0"/>
              <a:t>e</a:t>
            </a:r>
            <a:r>
              <a:rPr lang="en-GB" sz="1800" dirty="0" smtClean="0"/>
              <a:t>nsures greater understanding </a:t>
            </a:r>
            <a:r>
              <a:rPr lang="en-GB" sz="1800" dirty="0"/>
              <a:t>of the </a:t>
            </a:r>
            <a:r>
              <a:rPr lang="en-GB" sz="1800" dirty="0" smtClean="0"/>
              <a:t>role</a:t>
            </a:r>
          </a:p>
          <a:p>
            <a:pPr eaLnBrk="1" hangingPunct="1"/>
            <a:r>
              <a:rPr lang="en-GB" sz="1800" dirty="0" smtClean="0"/>
              <a:t>enables you to </a:t>
            </a:r>
            <a:r>
              <a:rPr lang="en-GB" sz="1800" dirty="0"/>
              <a:t>demonstrate skills and abilities – </a:t>
            </a:r>
            <a:r>
              <a:rPr lang="en-GB" sz="1800" dirty="0" smtClean="0"/>
              <a:t>helping </a:t>
            </a:r>
            <a:r>
              <a:rPr lang="en-GB" sz="1800" dirty="0"/>
              <a:t>ensure suitability to the </a:t>
            </a:r>
            <a:r>
              <a:rPr lang="en-GB" sz="1800" dirty="0" smtClean="0"/>
              <a:t>role</a:t>
            </a:r>
          </a:p>
          <a:p>
            <a:pPr marL="0" indent="0" eaLnBrk="1" hangingPunct="1">
              <a:buNone/>
            </a:pPr>
            <a:endParaRPr lang="en-GB" sz="1800" dirty="0" smtClean="0"/>
          </a:p>
          <a:p>
            <a:pPr eaLnBrk="1" hangingPunct="1"/>
            <a:endParaRPr lang="en-GB" sz="1800" dirty="0"/>
          </a:p>
          <a:p>
            <a:pPr eaLnBrk="1" hangingPunct="1"/>
            <a:endParaRPr lang="en-GB" sz="1800" b="1" dirty="0" smtClean="0"/>
          </a:p>
          <a:p>
            <a:pPr eaLnBrk="1" hangingPunct="1"/>
            <a:endParaRPr lang="en-GB" sz="1800" b="1" dirty="0" smtClean="0"/>
          </a:p>
        </p:txBody>
      </p:sp>
    </p:spTree>
    <p:extLst>
      <p:ext uri="{BB962C8B-B14F-4D97-AF65-F5344CB8AC3E}">
        <p14:creationId xmlns:p14="http://schemas.microsoft.com/office/powerpoint/2010/main" val="4275432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dirty="0" smtClean="0"/>
              <a:t>Induction </a:t>
            </a:r>
          </a:p>
        </p:txBody>
      </p:sp>
      <p:sp>
        <p:nvSpPr>
          <p:cNvPr id="6147" name="Rectangle 3"/>
          <p:cNvSpPr>
            <a:spLocks noGrp="1" noChangeArrowheads="1"/>
          </p:cNvSpPr>
          <p:nvPr>
            <p:ph idx="1"/>
          </p:nvPr>
        </p:nvSpPr>
        <p:spPr>
          <a:xfrm>
            <a:off x="384175" y="1484784"/>
            <a:ext cx="8374063" cy="4290541"/>
          </a:xfrm>
        </p:spPr>
        <p:txBody>
          <a:bodyPr/>
          <a:lstStyle/>
          <a:p>
            <a:pPr marL="0" indent="0" eaLnBrk="1" hangingPunct="1">
              <a:buNone/>
            </a:pPr>
            <a:r>
              <a:rPr lang="en-GB" sz="1800" b="1" dirty="0" smtClean="0"/>
              <a:t>What it should include: </a:t>
            </a:r>
          </a:p>
          <a:p>
            <a:pPr eaLnBrk="1" hangingPunct="1"/>
            <a:r>
              <a:rPr lang="en-GB" sz="1800" dirty="0" smtClean="0"/>
              <a:t>Introductions to colleagues/workplace</a:t>
            </a:r>
          </a:p>
          <a:p>
            <a:pPr eaLnBrk="1" hangingPunct="1"/>
            <a:r>
              <a:rPr lang="en-GB" sz="1800" dirty="0" smtClean="0"/>
              <a:t>Formal </a:t>
            </a:r>
            <a:r>
              <a:rPr lang="en-GB" sz="1800" dirty="0"/>
              <a:t>responsibilities of the </a:t>
            </a:r>
            <a:r>
              <a:rPr lang="en-GB" sz="1800" dirty="0" smtClean="0"/>
              <a:t>job &amp; standards required</a:t>
            </a:r>
          </a:p>
          <a:p>
            <a:pPr eaLnBrk="1" hangingPunct="1"/>
            <a:r>
              <a:rPr lang="en-GB" sz="1800" dirty="0" smtClean="0"/>
              <a:t>Practical issues including </a:t>
            </a:r>
            <a:r>
              <a:rPr lang="en-GB" sz="1800" dirty="0"/>
              <a:t>health and </a:t>
            </a:r>
            <a:r>
              <a:rPr lang="en-GB" sz="1800" dirty="0" smtClean="0"/>
              <a:t>safety</a:t>
            </a:r>
          </a:p>
          <a:p>
            <a:pPr eaLnBrk="1" hangingPunct="1"/>
            <a:r>
              <a:rPr lang="en-GB" sz="1800" dirty="0" smtClean="0"/>
              <a:t>Line management, support and monitoring</a:t>
            </a:r>
          </a:p>
          <a:p>
            <a:pPr eaLnBrk="1" hangingPunct="1"/>
            <a:r>
              <a:rPr lang="en-GB" sz="1800" dirty="0" smtClean="0"/>
              <a:t>Training</a:t>
            </a:r>
          </a:p>
          <a:p>
            <a:pPr eaLnBrk="1" hangingPunct="1"/>
            <a:r>
              <a:rPr lang="en-GB" sz="1800" dirty="0" smtClean="0"/>
              <a:t>Potentially assigning </a:t>
            </a:r>
            <a:r>
              <a:rPr lang="en-GB" sz="1800" dirty="0"/>
              <a:t>a </a:t>
            </a:r>
            <a:r>
              <a:rPr lang="en-GB" sz="1800" dirty="0" smtClean="0"/>
              <a:t>mentor </a:t>
            </a:r>
          </a:p>
          <a:p>
            <a:pPr eaLnBrk="1" hangingPunct="1"/>
            <a:r>
              <a:rPr lang="en-GB" sz="1800" dirty="0" smtClean="0"/>
              <a:t>General </a:t>
            </a:r>
            <a:r>
              <a:rPr lang="en-GB" sz="1800" dirty="0"/>
              <a:t>University induction </a:t>
            </a:r>
            <a:r>
              <a:rPr lang="en-GB" sz="1800" dirty="0" smtClean="0"/>
              <a:t>event</a:t>
            </a:r>
            <a:endParaRPr lang="en-GB" sz="1800" dirty="0"/>
          </a:p>
          <a:p>
            <a:pPr eaLnBrk="1" hangingPunct="1"/>
            <a:endParaRPr lang="en-GB" sz="1800" b="1" dirty="0"/>
          </a:p>
          <a:p>
            <a:pPr eaLnBrk="1" hangingPunct="1"/>
            <a:endParaRPr lang="en-GB" sz="1800" b="1" dirty="0" smtClean="0"/>
          </a:p>
          <a:p>
            <a:pPr eaLnBrk="1" hangingPunct="1"/>
            <a:endParaRPr lang="en-GB" sz="1800" b="1" dirty="0" smtClean="0"/>
          </a:p>
          <a:p>
            <a:pPr eaLnBrk="1" hangingPunct="1"/>
            <a:endParaRPr lang="en-GB" sz="1800" dirty="0" smtClean="0"/>
          </a:p>
        </p:txBody>
      </p:sp>
    </p:spTree>
    <p:extLst>
      <p:ext uri="{BB962C8B-B14F-4D97-AF65-F5344CB8AC3E}">
        <p14:creationId xmlns:p14="http://schemas.microsoft.com/office/powerpoint/2010/main" val="2052295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dirty="0" smtClean="0"/>
              <a:t>Induction – Guidance/Documentation </a:t>
            </a:r>
          </a:p>
        </p:txBody>
      </p:sp>
      <p:sp>
        <p:nvSpPr>
          <p:cNvPr id="7171" name="Rectangle 3"/>
          <p:cNvSpPr>
            <a:spLocks noGrp="1" noChangeArrowheads="1"/>
          </p:cNvSpPr>
          <p:nvPr>
            <p:ph idx="1"/>
          </p:nvPr>
        </p:nvSpPr>
        <p:spPr>
          <a:xfrm>
            <a:off x="323528" y="1484784"/>
            <a:ext cx="8374063" cy="4392488"/>
          </a:xfrm>
        </p:spPr>
        <p:txBody>
          <a:bodyPr/>
          <a:lstStyle/>
          <a:p>
            <a:pPr eaLnBrk="1" hangingPunct="1"/>
            <a:r>
              <a:rPr lang="en-GB" sz="1800" dirty="0" smtClean="0"/>
              <a:t>HR Induction weblink:</a:t>
            </a:r>
          </a:p>
          <a:p>
            <a:pPr marL="268288" lvl="1" indent="0" eaLnBrk="1" hangingPunct="1">
              <a:buNone/>
            </a:pPr>
            <a:r>
              <a:rPr lang="en-GB" sz="1800" dirty="0">
                <a:hlinkClick r:id="rId3"/>
              </a:rPr>
              <a:t>http://www.induction.admin.cam.ac.uk</a:t>
            </a:r>
            <a:r>
              <a:rPr lang="en-GB" sz="1800" dirty="0" smtClean="0">
                <a:hlinkClick r:id="rId3"/>
              </a:rPr>
              <a:t>/</a:t>
            </a:r>
            <a:endParaRPr lang="en-GB" sz="1800" dirty="0" smtClean="0"/>
          </a:p>
          <a:p>
            <a:pPr marL="268288" lvl="1" indent="0" eaLnBrk="1" hangingPunct="1">
              <a:buNone/>
            </a:pPr>
            <a:r>
              <a:rPr lang="en-GB" sz="1800" dirty="0" smtClean="0"/>
              <a:t>HR24 - Employee Induction Checklist – for the new employee to use</a:t>
            </a:r>
          </a:p>
          <a:p>
            <a:pPr marL="268288" lvl="1" indent="0" eaLnBrk="1" hangingPunct="1">
              <a:buNone/>
            </a:pPr>
            <a:r>
              <a:rPr lang="en-GB" sz="1800" u="sng" dirty="0">
                <a:hlinkClick r:id="rId4"/>
              </a:rPr>
              <a:t>https://</a:t>
            </a:r>
            <a:r>
              <a:rPr lang="en-GB" sz="1800" u="sng" dirty="0" smtClean="0">
                <a:hlinkClick r:id="rId4"/>
              </a:rPr>
              <a:t>www.hr.admin.cam.ac.uk/forms/hr24-employee-induction-checklist</a:t>
            </a:r>
            <a:r>
              <a:rPr lang="en-GB" sz="1800" u="sng" dirty="0" smtClean="0"/>
              <a:t> (Raven) </a:t>
            </a:r>
          </a:p>
          <a:p>
            <a:pPr marL="268288" lvl="1" indent="0" eaLnBrk="1" hangingPunct="1">
              <a:buNone/>
            </a:pPr>
            <a:r>
              <a:rPr lang="en-GB" sz="1800" dirty="0"/>
              <a:t>HR22 -  Induction Planning Checklist – for those responsible for induction to use:</a:t>
            </a:r>
          </a:p>
          <a:p>
            <a:pPr marL="268288" lvl="1" indent="0" eaLnBrk="1" hangingPunct="1">
              <a:buNone/>
            </a:pPr>
            <a:r>
              <a:rPr lang="en-GB" sz="1800" u="sng" dirty="0">
                <a:hlinkClick r:id="rId5"/>
              </a:rPr>
              <a:t>https://www.hr.admin.cam.ac.uk/forms/hr22-induction-planning-checklist</a:t>
            </a:r>
            <a:r>
              <a:rPr lang="en-GB" sz="1800" u="sng" dirty="0"/>
              <a:t> (Raven</a:t>
            </a:r>
            <a:r>
              <a:rPr lang="en-GB" sz="1800" u="sng" dirty="0" smtClean="0"/>
              <a:t>)</a:t>
            </a:r>
          </a:p>
          <a:p>
            <a:pPr marL="268288" lvl="1" indent="0" eaLnBrk="1" hangingPunct="1">
              <a:buNone/>
            </a:pPr>
            <a:r>
              <a:rPr lang="en-GB" sz="1800" dirty="0" smtClean="0"/>
              <a:t>Checklists contain weblinks for training and development (PPD) &amp; online training (</a:t>
            </a:r>
            <a:r>
              <a:rPr lang="en-GB" sz="1800" dirty="0"/>
              <a:t>Equality and Diversity, Induction and Health and </a:t>
            </a:r>
            <a:r>
              <a:rPr lang="en-GB" sz="1800" dirty="0" smtClean="0"/>
              <a:t>Safety)</a:t>
            </a:r>
          </a:p>
          <a:p>
            <a:pPr marL="0" indent="0" eaLnBrk="1" hangingPunct="1">
              <a:buNone/>
            </a:pPr>
            <a:endParaRPr lang="en-GB" dirty="0" smtClean="0"/>
          </a:p>
          <a:p>
            <a:pPr lvl="1" eaLnBrk="1" hangingPunct="1">
              <a:buFontTx/>
              <a:buNone/>
            </a:pPr>
            <a:endParaRPr lang="en-GB" dirty="0" smtClean="0"/>
          </a:p>
          <a:p>
            <a:pPr eaLnBrk="1" hangingPunct="1"/>
            <a:endParaRPr lang="en-GB" dirty="0" smtClean="0"/>
          </a:p>
        </p:txBody>
      </p:sp>
    </p:spTree>
    <p:extLst>
      <p:ext uri="{BB962C8B-B14F-4D97-AF65-F5344CB8AC3E}">
        <p14:creationId xmlns:p14="http://schemas.microsoft.com/office/powerpoint/2010/main" val="3238453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dirty="0" smtClean="0"/>
          </a:p>
        </p:txBody>
      </p:sp>
      <p:sp>
        <p:nvSpPr>
          <p:cNvPr id="9219" name="Rectangle 3"/>
          <p:cNvSpPr>
            <a:spLocks noGrp="1" noChangeArrowheads="1"/>
          </p:cNvSpPr>
          <p:nvPr>
            <p:ph type="body" idx="1"/>
          </p:nvPr>
        </p:nvSpPr>
        <p:spPr/>
        <p:txBody>
          <a:bodyPr/>
          <a:lstStyle/>
          <a:p>
            <a:pPr algn="ctr" eaLnBrk="1" hangingPunct="1">
              <a:buFontTx/>
              <a:buNone/>
            </a:pPr>
            <a:endParaRPr lang="en-GB" sz="4000" b="1" u="sng" dirty="0" smtClean="0"/>
          </a:p>
          <a:p>
            <a:pPr algn="ctr" eaLnBrk="1" hangingPunct="1">
              <a:buFontTx/>
              <a:buNone/>
            </a:pPr>
            <a:r>
              <a:rPr lang="en-GB" sz="4000" b="1" u="sng" dirty="0" smtClean="0"/>
              <a:t>PROBATION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974" y="1419705"/>
            <a:ext cx="8229600" cy="1143000"/>
          </a:xfrm>
        </p:spPr>
        <p:txBody>
          <a:bodyPr>
            <a:noAutofit/>
          </a:bodyPr>
          <a:lstStyle/>
          <a:p>
            <a:pPr algn="ctr"/>
            <a:r>
              <a:rPr lang="en-GB" dirty="0">
                <a:solidFill>
                  <a:srgbClr val="183D73"/>
                </a:solidFill>
              </a:rPr>
              <a:t/>
            </a:r>
            <a:br>
              <a:rPr lang="en-GB" dirty="0">
                <a:solidFill>
                  <a:srgbClr val="183D73"/>
                </a:solidFill>
              </a:rPr>
            </a:br>
            <a:r>
              <a:rPr lang="en-GB" sz="2000" i="1" dirty="0">
                <a:solidFill>
                  <a:srgbClr val="183D73"/>
                </a:solidFill>
              </a:rPr>
              <a:t>W</a:t>
            </a:r>
            <a:r>
              <a:rPr lang="en-GB" sz="2000" i="1" dirty="0" smtClean="0">
                <a:solidFill>
                  <a:srgbClr val="183D73"/>
                </a:solidFill>
              </a:rPr>
              <a:t>hat does your contract say about your length of probation? </a:t>
            </a:r>
            <a:endParaRPr lang="en-GB" sz="2000" i="1" dirty="0">
              <a:solidFill>
                <a:srgbClr val="183D73"/>
              </a:solidFill>
            </a:endParaRPr>
          </a:p>
        </p:txBody>
      </p:sp>
      <p:pic>
        <p:nvPicPr>
          <p:cNvPr id="7" name="Picture 6" descr="Duraikan Training Footer-revised 30Jun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400" y="5983684"/>
            <a:ext cx="7556500" cy="901700"/>
          </a:xfrm>
          <a:prstGeom prst="rect">
            <a:avLst/>
          </a:prstGeom>
        </p:spPr>
      </p:pic>
      <p:sp>
        <p:nvSpPr>
          <p:cNvPr id="15" name="TextBox 14"/>
          <p:cNvSpPr txBox="1"/>
          <p:nvPr/>
        </p:nvSpPr>
        <p:spPr>
          <a:xfrm>
            <a:off x="3429450" y="3633815"/>
            <a:ext cx="2088232" cy="523220"/>
          </a:xfrm>
          <a:prstGeom prst="rect">
            <a:avLst/>
          </a:prstGeom>
          <a:noFill/>
          <a:ln>
            <a:solidFill>
              <a:schemeClr val="accent1">
                <a:lumMod val="75000"/>
              </a:schemeClr>
            </a:solidFill>
          </a:ln>
        </p:spPr>
        <p:txBody>
          <a:bodyPr wrap="square" rtlCol="0">
            <a:spAutoFit/>
          </a:bodyPr>
          <a:lstStyle/>
          <a:p>
            <a:pPr algn="ctr"/>
            <a:r>
              <a:rPr lang="en-GB" sz="2800" dirty="0" smtClean="0">
                <a:solidFill>
                  <a:schemeClr val="accent1">
                    <a:lumMod val="75000"/>
                  </a:schemeClr>
                </a:solidFill>
              </a:rPr>
              <a:t>Probation</a:t>
            </a:r>
            <a:endParaRPr lang="en-GB" sz="2800" dirty="0">
              <a:solidFill>
                <a:schemeClr val="accent1">
                  <a:lumMod val="75000"/>
                </a:schemeClr>
              </a:solidFill>
            </a:endParaRPr>
          </a:p>
        </p:txBody>
      </p:sp>
      <p:sp>
        <p:nvSpPr>
          <p:cNvPr id="16" name="TextBox 15"/>
          <p:cNvSpPr txBox="1"/>
          <p:nvPr/>
        </p:nvSpPr>
        <p:spPr>
          <a:xfrm>
            <a:off x="971600" y="4693821"/>
            <a:ext cx="2088232" cy="523220"/>
          </a:xfrm>
          <a:prstGeom prst="rect">
            <a:avLst/>
          </a:prstGeom>
          <a:noFill/>
          <a:ln>
            <a:solidFill>
              <a:schemeClr val="accent1">
                <a:lumMod val="75000"/>
              </a:schemeClr>
            </a:solidFill>
          </a:ln>
        </p:spPr>
        <p:txBody>
          <a:bodyPr wrap="square" rtlCol="0">
            <a:spAutoFit/>
          </a:bodyPr>
          <a:lstStyle/>
          <a:p>
            <a:pPr algn="ctr"/>
            <a:r>
              <a:rPr lang="en-GB" sz="2800" dirty="0" smtClean="0">
                <a:solidFill>
                  <a:schemeClr val="accent1">
                    <a:lumMod val="75000"/>
                  </a:schemeClr>
                </a:solidFill>
              </a:rPr>
              <a:t>Extend</a:t>
            </a:r>
            <a:endParaRPr lang="en-GB" sz="2800" dirty="0">
              <a:solidFill>
                <a:schemeClr val="accent1">
                  <a:lumMod val="75000"/>
                </a:schemeClr>
              </a:solidFill>
            </a:endParaRPr>
          </a:p>
        </p:txBody>
      </p:sp>
      <p:sp>
        <p:nvSpPr>
          <p:cNvPr id="17" name="TextBox 16"/>
          <p:cNvSpPr txBox="1"/>
          <p:nvPr/>
        </p:nvSpPr>
        <p:spPr>
          <a:xfrm>
            <a:off x="3419872" y="4693821"/>
            <a:ext cx="2088232" cy="523220"/>
          </a:xfrm>
          <a:prstGeom prst="rect">
            <a:avLst/>
          </a:prstGeom>
          <a:noFill/>
          <a:ln>
            <a:solidFill>
              <a:schemeClr val="accent1">
                <a:lumMod val="75000"/>
              </a:schemeClr>
            </a:solidFill>
          </a:ln>
        </p:spPr>
        <p:txBody>
          <a:bodyPr wrap="square" rtlCol="0">
            <a:spAutoFit/>
          </a:bodyPr>
          <a:lstStyle/>
          <a:p>
            <a:pPr algn="ctr"/>
            <a:r>
              <a:rPr lang="en-GB" sz="2800" dirty="0" smtClean="0">
                <a:solidFill>
                  <a:schemeClr val="accent1">
                    <a:lumMod val="75000"/>
                  </a:schemeClr>
                </a:solidFill>
              </a:rPr>
              <a:t>Confirm</a:t>
            </a:r>
            <a:endParaRPr lang="en-GB" sz="2800" dirty="0">
              <a:solidFill>
                <a:schemeClr val="accent1">
                  <a:lumMod val="75000"/>
                </a:schemeClr>
              </a:solidFill>
            </a:endParaRPr>
          </a:p>
        </p:txBody>
      </p:sp>
      <p:sp>
        <p:nvSpPr>
          <p:cNvPr id="18" name="TextBox 17"/>
          <p:cNvSpPr txBox="1"/>
          <p:nvPr/>
        </p:nvSpPr>
        <p:spPr>
          <a:xfrm>
            <a:off x="5940152" y="4693821"/>
            <a:ext cx="2088232" cy="523220"/>
          </a:xfrm>
          <a:prstGeom prst="rect">
            <a:avLst/>
          </a:prstGeom>
          <a:noFill/>
          <a:ln>
            <a:solidFill>
              <a:schemeClr val="accent1">
                <a:lumMod val="75000"/>
              </a:schemeClr>
            </a:solidFill>
          </a:ln>
        </p:spPr>
        <p:txBody>
          <a:bodyPr wrap="square" rtlCol="0">
            <a:spAutoFit/>
          </a:bodyPr>
          <a:lstStyle/>
          <a:p>
            <a:pPr algn="ctr"/>
            <a:r>
              <a:rPr lang="en-GB" sz="2800" dirty="0" smtClean="0">
                <a:solidFill>
                  <a:schemeClr val="accent1">
                    <a:lumMod val="75000"/>
                  </a:schemeClr>
                </a:solidFill>
              </a:rPr>
              <a:t>Terminate</a:t>
            </a:r>
            <a:endParaRPr lang="en-GB" sz="2800" dirty="0">
              <a:solidFill>
                <a:schemeClr val="accent1">
                  <a:lumMod val="75000"/>
                </a:schemeClr>
              </a:solidFill>
            </a:endParaRPr>
          </a:p>
        </p:txBody>
      </p:sp>
      <p:sp>
        <p:nvSpPr>
          <p:cNvPr id="20" name="Down Arrow 19"/>
          <p:cNvSpPr/>
          <p:nvPr/>
        </p:nvSpPr>
        <p:spPr>
          <a:xfrm>
            <a:off x="4377165" y="4201516"/>
            <a:ext cx="227609" cy="505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Down Arrow 18"/>
          <p:cNvSpPr/>
          <p:nvPr/>
        </p:nvSpPr>
        <p:spPr>
          <a:xfrm rot="2578123">
            <a:off x="2807727" y="4028499"/>
            <a:ext cx="259642" cy="6301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Down Arrow 22"/>
          <p:cNvSpPr/>
          <p:nvPr/>
        </p:nvSpPr>
        <p:spPr>
          <a:xfrm rot="18572391">
            <a:off x="5954933" y="4016965"/>
            <a:ext cx="212362" cy="6214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373036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GB" dirty="0" smtClean="0"/>
              <a:t>Probation - Purpose</a:t>
            </a:r>
          </a:p>
        </p:txBody>
      </p:sp>
      <p:sp>
        <p:nvSpPr>
          <p:cNvPr id="11267" name="Text Box 3"/>
          <p:cNvSpPr txBox="1">
            <a:spLocks noChangeArrowheads="1"/>
          </p:cNvSpPr>
          <p:nvPr/>
        </p:nvSpPr>
        <p:spPr bwMode="auto">
          <a:xfrm>
            <a:off x="179388" y="1484313"/>
            <a:ext cx="8640762"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buFont typeface="Arial" panose="020B0604020202020204" pitchFamily="34" charset="0"/>
              <a:buChar char="•"/>
            </a:pPr>
            <a:endParaRPr lang="en-GB" sz="2000" dirty="0" smtClean="0"/>
          </a:p>
          <a:p>
            <a:pPr marL="342900" indent="-342900" eaLnBrk="1" hangingPunct="1">
              <a:buFont typeface="Arial" panose="020B0604020202020204" pitchFamily="34" charset="0"/>
              <a:buChar char="•"/>
            </a:pPr>
            <a:endParaRPr lang="en-GB" sz="2000" dirty="0"/>
          </a:p>
          <a:p>
            <a:pPr marL="342900" indent="-342900" eaLnBrk="1" hangingPunct="1">
              <a:buFont typeface="Arial" panose="020B0604020202020204" pitchFamily="34" charset="0"/>
              <a:buChar char="•"/>
            </a:pPr>
            <a:r>
              <a:rPr lang="en-GB" sz="2000" dirty="0" smtClean="0">
                <a:latin typeface="+mn-lt"/>
              </a:rPr>
              <a:t>T</a:t>
            </a:r>
            <a:r>
              <a:rPr lang="en-GB" sz="2000" dirty="0" smtClean="0">
                <a:latin typeface="+mn-lt"/>
              </a:rPr>
              <a:t>o assess and review employee’s performance, capability, and suitability for the role</a:t>
            </a:r>
          </a:p>
          <a:p>
            <a:pPr marL="342900" indent="-342900" eaLnBrk="1" hangingPunct="1">
              <a:buFont typeface="Arial" panose="020B0604020202020204" pitchFamily="34" charset="0"/>
              <a:buChar char="•"/>
            </a:pPr>
            <a:endParaRPr lang="en-GB" sz="2000" dirty="0" smtClean="0">
              <a:latin typeface="+mn-lt"/>
            </a:endParaRPr>
          </a:p>
          <a:p>
            <a:pPr marL="342900" indent="-342900" eaLnBrk="1" hangingPunct="1">
              <a:buFont typeface="Arial" panose="020B0604020202020204" pitchFamily="34" charset="0"/>
              <a:buChar char="•"/>
            </a:pPr>
            <a:r>
              <a:rPr lang="en-GB" sz="2000" dirty="0" smtClean="0">
                <a:latin typeface="+mn-lt"/>
              </a:rPr>
              <a:t>Identifies progress and any steps taken to resolve any difficulties</a:t>
            </a:r>
          </a:p>
          <a:p>
            <a:pPr marL="342900" indent="-342900" eaLnBrk="1" hangingPunct="1">
              <a:buFont typeface="Arial" panose="020B0604020202020204" pitchFamily="34" charset="0"/>
              <a:buChar char="•"/>
            </a:pPr>
            <a:endParaRPr lang="en-GB" sz="2000" dirty="0" smtClean="0">
              <a:latin typeface="+mn-lt"/>
            </a:endParaRPr>
          </a:p>
          <a:p>
            <a:pPr marL="342900" indent="-342900" eaLnBrk="1" hangingPunct="1">
              <a:buFont typeface="Arial" panose="020B0604020202020204" pitchFamily="34" charset="0"/>
              <a:buChar char="•"/>
            </a:pPr>
            <a:r>
              <a:rPr lang="en-GB" sz="2000" dirty="0" smtClean="0">
                <a:latin typeface="+mn-lt"/>
              </a:rPr>
              <a:t>Provides immediate feedback</a:t>
            </a:r>
          </a:p>
          <a:p>
            <a:pPr marL="342900" indent="-342900" eaLnBrk="1" hangingPunct="1">
              <a:buFont typeface="Arial" panose="020B0604020202020204" pitchFamily="34" charset="0"/>
              <a:buChar char="•"/>
            </a:pPr>
            <a:endParaRPr lang="en-GB" sz="2000" dirty="0" smtClean="0">
              <a:latin typeface="+mn-lt"/>
            </a:endParaRPr>
          </a:p>
          <a:p>
            <a:pPr marL="342900" indent="-342900" eaLnBrk="1" hangingPunct="1">
              <a:buFont typeface="Arial" panose="020B0604020202020204" pitchFamily="34" charset="0"/>
              <a:buChar char="•"/>
            </a:pPr>
            <a:r>
              <a:rPr lang="en-GB" sz="2000" dirty="0" smtClean="0">
                <a:latin typeface="+mn-lt"/>
              </a:rPr>
              <a:t>Still important for those transferring roles within the University</a:t>
            </a:r>
          </a:p>
          <a:p>
            <a:pPr marL="800100" lvl="1" indent="-342900" eaLnBrk="1" hangingPunct="1">
              <a:buFont typeface="Wingdings" panose="05000000000000000000" pitchFamily="2" charset="2"/>
              <a:buChar char="Ø"/>
            </a:pPr>
            <a:endParaRPr lang="en-GB" sz="2000" dirty="0" smtClean="0">
              <a:latin typeface="+mn-lt"/>
            </a:endParaRPr>
          </a:p>
          <a:p>
            <a:pPr marL="342900" indent="-342900" eaLnBrk="1" hangingPunct="1">
              <a:buFont typeface="Arial" panose="020B0604020202020204" pitchFamily="34" charset="0"/>
              <a:buChar char="•"/>
            </a:pPr>
            <a:r>
              <a:rPr lang="en-GB" sz="2000" dirty="0" smtClean="0">
                <a:latin typeface="+mn-lt"/>
              </a:rPr>
              <a:t>F</a:t>
            </a:r>
            <a:r>
              <a:rPr lang="en-GB" sz="2000" dirty="0" smtClean="0">
                <a:latin typeface="+mn-lt"/>
              </a:rPr>
              <a:t>ormal arrangement – meetings between employee and reviewer should occur at appropriate intervals.</a:t>
            </a:r>
          </a:p>
          <a:p>
            <a:pPr eaLnBrk="1" hangingPunct="1">
              <a:buFontTx/>
              <a:buChar char="•"/>
            </a:pPr>
            <a:endParaRPr lang="en-GB" sz="2000" dirty="0">
              <a:latin typeface="+mn-lt"/>
            </a:endParaRPr>
          </a:p>
          <a:p>
            <a:pPr eaLnBrk="1" hangingPunct="1"/>
            <a:endParaRPr lang="en-GB" sz="2000" dirty="0" smtClean="0"/>
          </a:p>
          <a:p>
            <a:pPr eaLnBrk="1" hangingPunct="1">
              <a:buFontTx/>
              <a:buChar char="•"/>
            </a:pPr>
            <a:endParaRPr lang="en-GB" sz="2000" dirty="0" smtClean="0"/>
          </a:p>
          <a:p>
            <a:pPr eaLnBrk="1" hangingPunct="1"/>
            <a:endParaRPr lang="en-GB" sz="24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clrMap bg1="lt1" tx1="dk1" bg2="lt2" tx2="dk2" accent1="accent1" accent2="accent2" accent3="accent3" accent4="accent4" accent5="accent5" accent6="accent6" hlink="hlink" folHlink="folHlink"/>
    </a:extraClrScheme>
    <a:extraClrScheme>
      <a:clrScheme name="blank 2">
        <a:dk1>
          <a:srgbClr val="003E72"/>
        </a:dk1>
        <a:lt1>
          <a:srgbClr val="FFFFFF"/>
        </a:lt1>
        <a:dk2>
          <a:srgbClr val="FFFFFF"/>
        </a:dk2>
        <a:lt2>
          <a:srgbClr val="83AFB4"/>
        </a:lt2>
        <a:accent1>
          <a:srgbClr val="6AADE4"/>
        </a:accent1>
        <a:accent2>
          <a:srgbClr val="EFBD47"/>
        </a:accent2>
        <a:accent3>
          <a:srgbClr val="FFFFFF"/>
        </a:accent3>
        <a:accent4>
          <a:srgbClr val="003460"/>
        </a:accent4>
        <a:accent5>
          <a:srgbClr val="B9D3EF"/>
        </a:accent5>
        <a:accent6>
          <a:srgbClr val="D9AB3F"/>
        </a:accent6>
        <a:hlink>
          <a:srgbClr val="A8B400"/>
        </a:hlink>
        <a:folHlink>
          <a:srgbClr val="6A4061"/>
        </a:folHlink>
      </a:clrScheme>
      <a:clrMap bg1="lt1" tx1="dk1" bg2="lt2" tx2="dk2" accent1="accent1" accent2="accent2" accent3="accent3" accent4="accent4" accent5="accent5" accent6="accent6" hlink="hlink" folHlink="folHlink"/>
    </a:extraClrScheme>
    <a:extraClrScheme>
      <a:clrScheme name="blank 3">
        <a:dk1>
          <a:srgbClr val="003E72"/>
        </a:dk1>
        <a:lt1>
          <a:srgbClr val="FFFFFF"/>
        </a:lt1>
        <a:dk2>
          <a:srgbClr val="FFFFFF"/>
        </a:dk2>
        <a:lt2>
          <a:srgbClr val="156570"/>
        </a:lt2>
        <a:accent1>
          <a:srgbClr val="003E72"/>
        </a:accent1>
        <a:accent2>
          <a:srgbClr val="C84E00"/>
        </a:accent2>
        <a:accent3>
          <a:srgbClr val="FFFFFF"/>
        </a:accent3>
        <a:accent4>
          <a:srgbClr val="003460"/>
        </a:accent4>
        <a:accent5>
          <a:srgbClr val="AAAFBC"/>
        </a:accent5>
        <a:accent6>
          <a:srgbClr val="B54600"/>
        </a:accent6>
        <a:hlink>
          <a:srgbClr val="435125"/>
        </a:hlink>
        <a:folHlink>
          <a:srgbClr val="412D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3357</TotalTime>
  <Words>2053</Words>
  <Application>Microsoft Office PowerPoint</Application>
  <PresentationFormat>On-screen Show (4:3)</PresentationFormat>
  <Paragraphs>182</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Wingdings</vt:lpstr>
      <vt:lpstr>blank</vt:lpstr>
      <vt:lpstr>OFFICE OF POST DOCTORIAL AFFAIRS INDUCTION SESSION</vt:lpstr>
      <vt:lpstr>The post-doc employee ‘life cycle’</vt:lpstr>
      <vt:lpstr>PowerPoint Presentation</vt:lpstr>
      <vt:lpstr>Induction - Aims </vt:lpstr>
      <vt:lpstr>Induction </vt:lpstr>
      <vt:lpstr>Induction – Guidance/Documentation </vt:lpstr>
      <vt:lpstr>PowerPoint Presentation</vt:lpstr>
      <vt:lpstr> What does your contract say about your length of probation? </vt:lpstr>
      <vt:lpstr>Probation - Purpose</vt:lpstr>
      <vt:lpstr>Probation – Progress meetings</vt:lpstr>
      <vt:lpstr>PowerPoint Presentation</vt:lpstr>
      <vt:lpstr>Career Management Process (CMP)</vt:lpstr>
      <vt:lpstr>PowerPoint Presentation</vt:lpstr>
      <vt:lpstr>PowerPoint Presentation</vt:lpstr>
      <vt:lpstr>PowerPoint Presentation</vt:lpstr>
      <vt:lpstr>Other useful policies and processes</vt:lpstr>
      <vt:lpstr>PowerPoint Presentation</vt:lpstr>
      <vt:lpstr>Any Questions/ Comments</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Jackie Stone</cp:lastModifiedBy>
  <cp:revision>143</cp:revision>
  <cp:lastPrinted>2018-07-13T14:37:11Z</cp:lastPrinted>
  <dcterms:created xsi:type="dcterms:W3CDTF">2008-03-27T10:29:55Z</dcterms:created>
  <dcterms:modified xsi:type="dcterms:W3CDTF">2019-03-15T11:20:34Z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