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7" r:id="rId1"/>
  </p:sldMasterIdLst>
  <p:notesMasterIdLst>
    <p:notesMasterId r:id="rId13"/>
  </p:notesMasterIdLst>
  <p:sldIdLst>
    <p:sldId id="259" r:id="rId2"/>
    <p:sldId id="291" r:id="rId3"/>
    <p:sldId id="292" r:id="rId4"/>
    <p:sldId id="347" r:id="rId5"/>
    <p:sldId id="282" r:id="rId6"/>
    <p:sldId id="295" r:id="rId7"/>
    <p:sldId id="296" r:id="rId8"/>
    <p:sldId id="287" r:id="rId9"/>
    <p:sldId id="294" r:id="rId10"/>
    <p:sldId id="283" r:id="rId11"/>
    <p:sldId id="29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4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69" autoAdjust="0"/>
    <p:restoredTop sz="94902" autoAdjust="0"/>
  </p:normalViewPr>
  <p:slideViewPr>
    <p:cSldViewPr snapToGrid="0" snapToObjects="1">
      <p:cViewPr varScale="1">
        <p:scale>
          <a:sx n="119" d="100"/>
          <a:sy n="119" d="100"/>
        </p:scale>
        <p:origin x="208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EPOC Committee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8EB-4A4A-8CAC-E262C48ECAB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EB-4A4A-8CAC-E262C48ECA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8EB-4A4A-8CAC-E262C48ECAB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EB-4A4A-8CAC-E262C48ECAB2}"/>
              </c:ext>
            </c:extLst>
          </c:dPt>
          <c:dLbls>
            <c:dLbl>
              <c:idx val="0"/>
              <c:layout>
                <c:manualLayout>
                  <c:x val="-0.13725743304102789"/>
                  <c:y val="4.2467014407361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EB-4A4A-8CAC-E262C48ECAB2}"/>
                </c:ext>
              </c:extLst>
            </c:dLbl>
            <c:dLbl>
              <c:idx val="1"/>
              <c:layout>
                <c:manualLayout>
                  <c:x val="6.9123629810085518E-2"/>
                  <c:y val="-0.133769482679445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r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EB-4A4A-8CAC-E262C48ECAB2}"/>
                </c:ext>
              </c:extLst>
            </c:dLbl>
            <c:dLbl>
              <c:idx val="2"/>
              <c:layout>
                <c:manualLayout>
                  <c:x val="0.12318380697548405"/>
                  <c:y val="1.7600975935459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EB-4A4A-8CAC-E262C48ECAB2}"/>
                </c:ext>
              </c:extLst>
            </c:dLbl>
            <c:dLbl>
              <c:idx val="3"/>
              <c:layout>
                <c:manualLayout>
                  <c:x val="9.2027355536100794E-2"/>
                  <c:y val="0.14826621685279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EB-4A4A-8CAC-E262C48ECA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Postdocs</c:v>
                </c:pt>
                <c:pt idx="1">
                  <c:v>Startup Founders</c:v>
                </c:pt>
                <c:pt idx="2">
                  <c:v>Industry</c:v>
                </c:pt>
                <c:pt idx="3">
                  <c:v>Project Managers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EB-4A4A-8CAC-E262C48ECA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0529-49FF-B44B-8964-5041BB94FF6E}" type="datetimeFigureOut">
              <a:rPr lang="en-US" smtClean="0"/>
              <a:pPr/>
              <a:t>7/11/19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A33D2-7FB1-8147-89A7-C9A298568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59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A33D2-7FB1-8147-89A7-C9A298568E5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07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Cambridge is very fragmented – the dept title doesn’t give away the nature of research it conducts. So we have spokes representatives from different departments.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A33D2-7FB1-8147-89A7-C9A298568E5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4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BCDED-E2D8-1447-B62C-9B1FD5A55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E34CF-F6A5-784D-AE1D-021594099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E8731-4071-9A4C-BEED-9810B365E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DF92-0C0C-E34D-BCDA-F3440A712503}" type="datetimeFigureOut">
              <a:rPr lang="en-US" smtClean="0"/>
              <a:pPr/>
              <a:t>7/11/19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5BA8E-7ED9-9847-A972-1D32347F0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B4E89-C77E-4A4E-A4E3-8B6E67D02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59E8-E304-B94A-AFBC-ECD291139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08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D5FF-DD89-3D4E-A6FD-BBE01B01D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86A56-364E-BB46-A118-6A716C4EF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E9EE6-8981-754A-A031-2723E52E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DF92-0C0C-E34D-BCDA-F3440A712503}" type="datetimeFigureOut">
              <a:rPr lang="en-US" smtClean="0"/>
              <a:pPr/>
              <a:t>7/11/19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79DF7-31F8-FD45-B63C-5802A44C3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C259C-5D74-C047-BE22-53DCA48B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59E8-E304-B94A-AFBC-ECD291139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3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F8A6CC-6301-6D4E-82DC-F6DCD18D5E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7E8516-E48C-084A-9305-CE58C8A0E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5A99F-B8B3-8549-B4C0-00097F7B8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DF92-0C0C-E34D-BCDA-F3440A712503}" type="datetimeFigureOut">
              <a:rPr lang="en-US" smtClean="0"/>
              <a:pPr/>
              <a:t>7/11/19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8EBAD-4512-AE43-9688-BD31B9029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EBFF4-2C8B-7A46-A898-F049A2C8B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59E8-E304-B94A-AFBC-ECD291139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2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C19F-572A-6A40-82CE-0D854528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5B5A2-FD71-3B4E-A3B2-BEE7DAB50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AC7DF-F515-5248-86C8-479578ED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DF92-0C0C-E34D-BCDA-F3440A712503}" type="datetimeFigureOut">
              <a:rPr lang="en-US" smtClean="0"/>
              <a:pPr/>
              <a:t>7/11/19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70F94-709D-1142-98C5-7E8D512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48E56-D78F-4244-B06F-63B74DEC0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59E8-E304-B94A-AFBC-ECD291139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0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2D14-09FA-EE49-A807-002A0AB22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9DFDA-0FA0-EC44-8D5B-0F389A010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5B21D-AB2C-AA43-A6E3-5C8A852FF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DF92-0C0C-E34D-BCDA-F3440A712503}" type="datetimeFigureOut">
              <a:rPr lang="en-US" smtClean="0"/>
              <a:pPr/>
              <a:t>7/11/19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DC1E0-F138-7D45-9FF5-2A1B2034F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AD96B-09F7-5048-BEDE-4B52C15CB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59E8-E304-B94A-AFBC-ECD291139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437D5-AE68-CA47-8B0B-B06860D5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FC4EC-AA86-9242-8171-A0B788FA4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B3FA1-5C65-894F-8355-53AD6A5BD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DD5E6-BF91-2643-8F6F-4A57DF31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DF92-0C0C-E34D-BCDA-F3440A712503}" type="datetimeFigureOut">
              <a:rPr lang="en-US" smtClean="0"/>
              <a:pPr/>
              <a:t>7/11/19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8C49C-AED4-4A41-99FA-23FD7030E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288CF-4C5A-C84A-925B-6CE6FEB5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59E8-E304-B94A-AFBC-ECD291139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3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47A8-A1CC-BB44-92C7-04F9DA991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4B139-1F3D-F94A-8A64-AF4827B2E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D9B85-06ED-1A41-ADB7-CAC6C8A7F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5EF095-395D-174E-8162-0CA23F281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57282C-4769-DD4C-BB3A-2F8E31691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400A63-4267-5045-81C3-3E4FA74F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DF92-0C0C-E34D-BCDA-F3440A712503}" type="datetimeFigureOut">
              <a:rPr lang="en-US" smtClean="0"/>
              <a:pPr/>
              <a:t>7/11/19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8C2063-A462-B14D-B85A-DB941233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A7B824-D1F1-DF4D-B8A4-659F4A778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59E8-E304-B94A-AFBC-ECD291139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26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EAD3C-211A-4E46-8252-8720B4E8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62F115-1411-CD4C-9EDD-54E84A1C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DF92-0C0C-E34D-BCDA-F3440A712503}" type="datetimeFigureOut">
              <a:rPr lang="en-US" smtClean="0"/>
              <a:pPr/>
              <a:t>7/11/19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6CD66-2825-A345-B463-45162AA6C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3A5B0-49C4-6542-A65C-CC20DC63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59E8-E304-B94A-AFBC-ECD291139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19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9EA813-8975-7F47-884C-23905F660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DF92-0C0C-E34D-BCDA-F3440A712503}" type="datetimeFigureOut">
              <a:rPr lang="en-US" smtClean="0"/>
              <a:pPr/>
              <a:t>7/11/19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FEDB20-9CF7-F44F-AB9F-E7313A282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65756-1FA0-234C-979F-2950E595C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59E8-E304-B94A-AFBC-ECD291139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8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C0E1-31EC-6244-89FE-4AE151A51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11D0F-F071-7744-B12B-FC8F43E77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EEE8F-C64F-CC48-BC7E-B1BC34029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1FACAD-4ADC-CF4D-938E-87C64205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DF92-0C0C-E34D-BCDA-F3440A712503}" type="datetimeFigureOut">
              <a:rPr lang="en-US" smtClean="0"/>
              <a:pPr/>
              <a:t>7/11/19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67ED5-2A72-0C47-BB24-6BD39D63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57733-C73C-2745-9416-5C272C43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59E8-E304-B94A-AFBC-ECD291139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3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30703-0656-964B-8B96-5EF64E75B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DFDCC-9444-B441-BB34-55EF81494C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DAF83-A021-8E4E-8F3C-374D5C755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06E97-FB13-104F-A7D0-D46289CDA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DF92-0C0C-E34D-BCDA-F3440A712503}" type="datetimeFigureOut">
              <a:rPr lang="en-US" smtClean="0"/>
              <a:pPr/>
              <a:t>7/11/19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A3A21-2555-7B49-BC28-DF9351F1C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BECEE-C7FE-7C45-B971-8F955D37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59E8-E304-B94A-AFBC-ECD291139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120A0-7958-8C4B-8487-97F720D5B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907B1-EA6E-F54A-A857-4201F0CA2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DC89B-330D-8242-AB85-418572A94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BDF92-0C0C-E34D-BCDA-F3440A712503}" type="datetimeFigureOut">
              <a:rPr lang="en-US" smtClean="0"/>
              <a:pPr/>
              <a:t>7/11/19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5943A-E742-3648-9073-4C89EE430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0B19C-4647-0347-A4E3-8D6138E4E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759E8-E304-B94A-AFBC-ECD291139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38.tiff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1.png"/><Relationship Id="rId5" Type="http://schemas.openxmlformats.org/officeDocument/2006/relationships/image" Target="../media/image40.tiff"/><Relationship Id="rId10" Type="http://schemas.openxmlformats.org/officeDocument/2006/relationships/image" Target="../media/image42.tiff"/><Relationship Id="rId4" Type="http://schemas.openxmlformats.org/officeDocument/2006/relationships/image" Target="../media/image39.tiff"/><Relationship Id="rId9" Type="http://schemas.openxmlformats.org/officeDocument/2006/relationships/image" Target="../media/image4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tiff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188" t="9650" r="5865" b="11349"/>
          <a:stretch/>
        </p:blipFill>
        <p:spPr>
          <a:xfrm>
            <a:off x="2662752" y="1810481"/>
            <a:ext cx="3674377" cy="225295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187" y="4226275"/>
            <a:ext cx="7706655" cy="5668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The Business Face of the Cambridge Research Community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398" t="24454" r="13466"/>
          <a:stretch/>
        </p:blipFill>
        <p:spPr>
          <a:xfrm>
            <a:off x="7863841" y="5902959"/>
            <a:ext cx="883920" cy="7034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7824" y="331109"/>
            <a:ext cx="378837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25000"/>
                    </a:srgbClr>
                  </a:innerShdw>
                </a:effectLst>
              </a:rPr>
              <a:t>Sponsors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F400C4-37BE-2642-8AA6-21E5175B8E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53" b="27678"/>
          <a:stretch/>
        </p:blipFill>
        <p:spPr>
          <a:xfrm>
            <a:off x="537824" y="1435587"/>
            <a:ext cx="1952755" cy="10323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47E80D-3ACB-5541-851E-19E0453DF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036" y="2731422"/>
            <a:ext cx="2275731" cy="8410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29B2FA-D221-0A41-AEF6-50343D72D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02" y="1691777"/>
            <a:ext cx="2275645" cy="72406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7D0749-80C3-FD49-9FD8-68FF423D4837}"/>
              </a:ext>
            </a:extLst>
          </p:cNvPr>
          <p:cNvSpPr/>
          <p:nvPr/>
        </p:nvSpPr>
        <p:spPr>
          <a:xfrm>
            <a:off x="638143" y="4023509"/>
            <a:ext cx="2469972" cy="57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Event sponsors:</a:t>
            </a: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ACDDD33E-9916-2B48-8469-61FB45762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95" y="5438198"/>
            <a:ext cx="1118041" cy="30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6AE38CD6-8E4B-A548-B960-F465423CB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2" t="15044" r="14430" b="37456"/>
          <a:stretch/>
        </p:blipFill>
        <p:spPr bwMode="auto">
          <a:xfrm>
            <a:off x="2490579" y="5376101"/>
            <a:ext cx="1556890" cy="4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426AA78-8739-6041-8671-7E26465904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4059" y="5622556"/>
            <a:ext cx="1238486" cy="8753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15518A-4D0C-8C45-96F8-6B2A174791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6455" y="5891677"/>
            <a:ext cx="1788248" cy="5555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4216E3-2699-7944-B0E1-7F96CA2CF1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7123" y="5749516"/>
            <a:ext cx="993217" cy="7483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99B02C-2441-A84E-9320-8C99771AD6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3804" y="4614186"/>
            <a:ext cx="4204641" cy="54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14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398" t="24454" r="13466"/>
          <a:stretch/>
        </p:blipFill>
        <p:spPr>
          <a:xfrm>
            <a:off x="7863841" y="5902959"/>
            <a:ext cx="883920" cy="7034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7824" y="331109"/>
            <a:ext cx="8229600" cy="5725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25000"/>
                    </a:srgbClr>
                  </a:innerShdw>
                </a:effectLst>
              </a:rPr>
              <a:t>Get involved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88F47F-0679-064D-AE1B-26985B28F8A5}"/>
              </a:ext>
            </a:extLst>
          </p:cNvPr>
          <p:cNvSpPr txBox="1"/>
          <p:nvPr/>
        </p:nvSpPr>
        <p:spPr>
          <a:xfrm>
            <a:off x="3091494" y="6144717"/>
            <a:ext cx="343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epoc@admin.cam.ac.uk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1EB494-4FED-9E49-8E95-38351BBC3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563" y="1053337"/>
            <a:ext cx="4461136" cy="484962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84B86AA-51DA-5A48-A62E-F508681D489C}"/>
              </a:ext>
            </a:extLst>
          </p:cNvPr>
          <p:cNvSpPr/>
          <p:nvPr/>
        </p:nvSpPr>
        <p:spPr>
          <a:xfrm>
            <a:off x="2463503" y="5292761"/>
            <a:ext cx="1710466" cy="545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118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161FF-2107-EC4B-A4FC-D49015DF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228" y="448548"/>
            <a:ext cx="7472573" cy="1049235"/>
          </a:xfrm>
        </p:spPr>
        <p:txBody>
          <a:bodyPr/>
          <a:lstStyle/>
          <a:p>
            <a:pPr algn="ctr"/>
            <a:r>
              <a:rPr lang="en-US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25000"/>
                    </a:srgbClr>
                  </a:innerShdw>
                </a:effectLst>
              </a:rPr>
              <a:t>Mission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56C6B-53D2-C647-8065-CF3DBFF17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61" y="2716696"/>
            <a:ext cx="8205500" cy="274965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promote entrepreneurial mindset in Cambridge postdocs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9DD70C-E391-7A45-9129-C8065DBB1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98" t="24454" r="13466"/>
          <a:stretch/>
        </p:blipFill>
        <p:spPr>
          <a:xfrm>
            <a:off x="7863841" y="5902959"/>
            <a:ext cx="883920" cy="70342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61022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0824F-9AAC-8A43-B0B9-E51253588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0129"/>
            <a:ext cx="4364444" cy="468562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~ 4000 postdocs</a:t>
            </a:r>
          </a:p>
          <a:p>
            <a:pPr>
              <a:lnSpc>
                <a:spcPct val="150000"/>
              </a:lnSpc>
            </a:pPr>
            <a:r>
              <a:rPr lang="en-GB" dirty="0"/>
              <a:t>Unique asset to the Cambridge ecosystem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Subject Experts</a:t>
            </a:r>
          </a:p>
          <a:p>
            <a:pPr>
              <a:lnSpc>
                <a:spcPct val="150000"/>
              </a:lnSpc>
            </a:pPr>
            <a:r>
              <a:rPr lang="en-GB" dirty="0"/>
              <a:t>Making postdocs innovative and entrepreneurial will be hugely beneficial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82D03B-E0E2-FC46-8FE6-AF76C97E1B5C}"/>
              </a:ext>
            </a:extLst>
          </p:cNvPr>
          <p:cNvSpPr txBox="1">
            <a:spLocks/>
          </p:cNvSpPr>
          <p:nvPr/>
        </p:nvSpPr>
        <p:spPr>
          <a:xfrm>
            <a:off x="719519" y="659939"/>
            <a:ext cx="7472573" cy="7013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25000"/>
                    </a:srgbClr>
                  </a:innerShdw>
                </a:effectLst>
              </a:rPr>
              <a:t>Why ?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309C19-233E-BC4D-BFED-115567A77A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98" t="24454" r="13466"/>
          <a:stretch/>
        </p:blipFill>
        <p:spPr>
          <a:xfrm>
            <a:off x="7863841" y="5902959"/>
            <a:ext cx="883920" cy="7034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12FE34-5A29-AA4C-84D1-4BF4F30D2B6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"/>
          <a:stretch/>
        </p:blipFill>
        <p:spPr bwMode="auto">
          <a:xfrm>
            <a:off x="4821644" y="2276845"/>
            <a:ext cx="4206455" cy="28359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752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078"/>
            <a:ext cx="8229600" cy="873721"/>
          </a:xfrm>
        </p:spPr>
        <p:txBody>
          <a:bodyPr>
            <a:noAutofit/>
          </a:bodyPr>
          <a:lstStyle/>
          <a:p>
            <a:r>
              <a:rPr lang="en-US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25000"/>
                    </a:srgbClr>
                  </a:innerShdw>
                </a:effectLst>
              </a:rPr>
              <a:t>Monthly networking events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CBD1233-9317-C743-AA80-618B024C0DD0}"/>
              </a:ext>
            </a:extLst>
          </p:cNvPr>
          <p:cNvGrpSpPr/>
          <p:nvPr/>
        </p:nvGrpSpPr>
        <p:grpSpPr>
          <a:xfrm>
            <a:off x="233486" y="1394367"/>
            <a:ext cx="2773772" cy="2404944"/>
            <a:chOff x="843985" y="1402723"/>
            <a:chExt cx="2773772" cy="240494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63FBDC9-FBAF-DE47-A38E-6C4EA87F1AA0}"/>
                </a:ext>
              </a:extLst>
            </p:cNvPr>
            <p:cNvGrpSpPr/>
            <p:nvPr/>
          </p:nvGrpSpPr>
          <p:grpSpPr>
            <a:xfrm>
              <a:off x="843985" y="1402723"/>
              <a:ext cx="2773772" cy="1988190"/>
              <a:chOff x="376264" y="1082581"/>
              <a:chExt cx="2773772" cy="1988190"/>
            </a:xfrm>
          </p:grpSpPr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97CDA251-F552-884C-B10A-8E8C005C502C}"/>
                  </a:ext>
                </a:extLst>
              </p:cNvPr>
              <p:cNvSpPr/>
              <p:nvPr/>
            </p:nvSpPr>
            <p:spPr>
              <a:xfrm>
                <a:off x="376264" y="1082581"/>
                <a:ext cx="2773772" cy="198819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4A9D701-9ABE-DA42-8BB7-C39E214AB09E}"/>
                  </a:ext>
                </a:extLst>
              </p:cNvPr>
              <p:cNvGrpSpPr/>
              <p:nvPr/>
            </p:nvGrpSpPr>
            <p:grpSpPr>
              <a:xfrm>
                <a:off x="537739" y="1385420"/>
                <a:ext cx="1090200" cy="406975"/>
                <a:chOff x="152974" y="4817224"/>
                <a:chExt cx="1090200" cy="406975"/>
              </a:xfrm>
            </p:grpSpPr>
            <p:sp>
              <p:nvSpPr>
                <p:cNvPr id="19" name="Rounded Rectangle 18">
                  <a:extLst>
                    <a:ext uri="{FF2B5EF4-FFF2-40B4-BE49-F238E27FC236}">
                      <a16:creationId xmlns:a16="http://schemas.microsoft.com/office/drawing/2014/main" id="{A0358263-1925-A549-82F1-1D6336D06D9F}"/>
                    </a:ext>
                  </a:extLst>
                </p:cNvPr>
                <p:cNvSpPr/>
                <p:nvPr/>
              </p:nvSpPr>
              <p:spPr>
                <a:xfrm>
                  <a:off x="152974" y="4817224"/>
                  <a:ext cx="1090200" cy="406975"/>
                </a:xfrm>
                <a:prstGeom prst="round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0C60E285-A7B2-4843-A136-6EB18D7A1F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15188" y="4843957"/>
                  <a:ext cx="965771" cy="321602"/>
                </a:xfrm>
                <a:prstGeom prst="rect">
                  <a:avLst/>
                </a:prstGeom>
              </p:spPr>
            </p:pic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D5B8B1D-72D0-D84B-8DA5-816C02661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5024" y="1288723"/>
                <a:ext cx="967926" cy="503672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3C5150A-48CF-A345-A724-27BC3079F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715" y="2276240"/>
                <a:ext cx="1004246" cy="336772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FA83D87-BBB9-734E-89CA-2DA8D646C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24335" y="2076676"/>
                <a:ext cx="1031263" cy="735901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09C5F3E-5A20-3245-940F-31042BF6E8EF}"/>
                </a:ext>
              </a:extLst>
            </p:cNvPr>
            <p:cNvSpPr txBox="1"/>
            <p:nvPr/>
          </p:nvSpPr>
          <p:spPr>
            <a:xfrm>
              <a:off x="1280835" y="3438335"/>
              <a:ext cx="1989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University Spinouts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558FFF6-BE03-0940-BFD9-8136D11420A6}"/>
              </a:ext>
            </a:extLst>
          </p:cNvPr>
          <p:cNvGrpSpPr/>
          <p:nvPr/>
        </p:nvGrpSpPr>
        <p:grpSpPr>
          <a:xfrm>
            <a:off x="3141953" y="1394367"/>
            <a:ext cx="2773772" cy="2418037"/>
            <a:chOff x="3819660" y="1379007"/>
            <a:chExt cx="2773772" cy="2418037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56CD195-E5FB-864A-AD7F-CD15B3FC3923}"/>
                </a:ext>
              </a:extLst>
            </p:cNvPr>
            <p:cNvGrpSpPr/>
            <p:nvPr/>
          </p:nvGrpSpPr>
          <p:grpSpPr>
            <a:xfrm>
              <a:off x="3819660" y="1379007"/>
              <a:ext cx="2773772" cy="1988190"/>
              <a:chOff x="3819660" y="1379007"/>
              <a:chExt cx="2773772" cy="1988190"/>
            </a:xfrm>
          </p:grpSpPr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BAE13A1D-E633-1843-B03A-38CB54A73522}"/>
                  </a:ext>
                </a:extLst>
              </p:cNvPr>
              <p:cNvSpPr/>
              <p:nvPr/>
            </p:nvSpPr>
            <p:spPr>
              <a:xfrm>
                <a:off x="3819660" y="1379007"/>
                <a:ext cx="2773772" cy="198819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6"/>
              <a:srcRect l="16366" t="20782" r="11948" b="20368"/>
              <a:stretch/>
            </p:blipFill>
            <p:spPr>
              <a:xfrm>
                <a:off x="4067252" y="2133239"/>
                <a:ext cx="940889" cy="560005"/>
              </a:xfrm>
              <a:prstGeom prst="rect">
                <a:avLst/>
              </a:prstGeom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299" b="28353"/>
              <a:stretch/>
            </p:blipFill>
            <p:spPr bwMode="auto">
              <a:xfrm>
                <a:off x="5213245" y="2148617"/>
                <a:ext cx="1175083" cy="544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6A3C519-4172-3B4F-AB1A-BAD946C228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55213" y="1577826"/>
                <a:ext cx="1728000" cy="37596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194F183-7525-1244-A93F-C76FB0C9B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67252" y="2903592"/>
                <a:ext cx="2311053" cy="297717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10FAB90-552D-6A42-9F5B-E29B454568A9}"/>
                </a:ext>
              </a:extLst>
            </p:cNvPr>
            <p:cNvSpPr txBox="1"/>
            <p:nvPr/>
          </p:nvSpPr>
          <p:spPr>
            <a:xfrm>
              <a:off x="4299085" y="3427712"/>
              <a:ext cx="1814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Financial Support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4D6EC91-D2C8-5342-B630-3B45563B05A6}"/>
              </a:ext>
            </a:extLst>
          </p:cNvPr>
          <p:cNvGrpSpPr/>
          <p:nvPr/>
        </p:nvGrpSpPr>
        <p:grpSpPr>
          <a:xfrm>
            <a:off x="470857" y="4305079"/>
            <a:ext cx="2773772" cy="2438697"/>
            <a:chOff x="5516941" y="3986648"/>
            <a:chExt cx="2773772" cy="243869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C82C9B-3552-5A45-A653-721DA6BD0EB1}"/>
                </a:ext>
              </a:extLst>
            </p:cNvPr>
            <p:cNvGrpSpPr/>
            <p:nvPr/>
          </p:nvGrpSpPr>
          <p:grpSpPr>
            <a:xfrm>
              <a:off x="5516941" y="3986648"/>
              <a:ext cx="2773772" cy="1988190"/>
              <a:chOff x="0" y="3077275"/>
              <a:chExt cx="2773772" cy="1988190"/>
            </a:xfrm>
          </p:grpSpPr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A9F62B1D-9457-074B-983D-D8371B6636DD}"/>
                  </a:ext>
                </a:extLst>
              </p:cNvPr>
              <p:cNvSpPr/>
              <p:nvPr/>
            </p:nvSpPr>
            <p:spPr>
              <a:xfrm>
                <a:off x="0" y="3077275"/>
                <a:ext cx="2773772" cy="198819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42" t="15044" r="14430" b="37456"/>
              <a:stretch/>
            </p:blipFill>
            <p:spPr bwMode="auto">
              <a:xfrm>
                <a:off x="501267" y="3462811"/>
                <a:ext cx="1771238" cy="484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037" y="4306740"/>
                <a:ext cx="1479697" cy="399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D88A3FE-5CFE-C640-B694-F612F66259A4}"/>
                </a:ext>
              </a:extLst>
            </p:cNvPr>
            <p:cNvSpPr txBox="1"/>
            <p:nvPr/>
          </p:nvSpPr>
          <p:spPr>
            <a:xfrm>
              <a:off x="6306750" y="6056013"/>
              <a:ext cx="1226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Companies</a:t>
              </a:r>
            </a:p>
          </p:txBody>
        </p: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08EADD8A-B1CF-9847-B859-50383C75DF86}"/>
              </a:ext>
            </a:extLst>
          </p:cNvPr>
          <p:cNvSpPr/>
          <p:nvPr/>
        </p:nvSpPr>
        <p:spPr>
          <a:xfrm>
            <a:off x="4121758" y="4332358"/>
            <a:ext cx="3620459" cy="19881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 to write a Business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Business Model Canvas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475D42-D4C9-BE49-885C-FC78B7A872E0}"/>
              </a:ext>
            </a:extLst>
          </p:cNvPr>
          <p:cNvGrpSpPr/>
          <p:nvPr/>
        </p:nvGrpSpPr>
        <p:grpSpPr>
          <a:xfrm>
            <a:off x="6050420" y="1394367"/>
            <a:ext cx="2773772" cy="2428799"/>
            <a:chOff x="653913" y="4118458"/>
            <a:chExt cx="2773772" cy="242879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D309110-C6FC-C54E-8E6C-AC3B3FE4AC6A}"/>
                </a:ext>
              </a:extLst>
            </p:cNvPr>
            <p:cNvGrpSpPr/>
            <p:nvPr/>
          </p:nvGrpSpPr>
          <p:grpSpPr>
            <a:xfrm>
              <a:off x="653913" y="4118458"/>
              <a:ext cx="2773772" cy="2428799"/>
              <a:chOff x="845860" y="3986648"/>
              <a:chExt cx="2773772" cy="2428799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8686B3C8-47ED-7447-B163-578293269E61}"/>
                  </a:ext>
                </a:extLst>
              </p:cNvPr>
              <p:cNvGrpSpPr/>
              <p:nvPr/>
            </p:nvGrpSpPr>
            <p:grpSpPr>
              <a:xfrm>
                <a:off x="845860" y="3986648"/>
                <a:ext cx="2773772" cy="1988190"/>
                <a:chOff x="3454836" y="1089085"/>
                <a:chExt cx="2773772" cy="1988190"/>
              </a:xfrm>
            </p:grpSpPr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BDC3CA46-10BA-2642-A036-F67E36D553F1}"/>
                    </a:ext>
                  </a:extLst>
                </p:cNvPr>
                <p:cNvSpPr/>
                <p:nvPr/>
              </p:nvSpPr>
              <p:spPr>
                <a:xfrm>
                  <a:off x="3454836" y="1089085"/>
                  <a:ext cx="2773772" cy="1988190"/>
                </a:xfrm>
                <a:prstGeom prst="round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F6B1D992-E0C7-AB45-BB6B-743C6DF872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224763" y="1345028"/>
                  <a:ext cx="893380" cy="631411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627815" y="1422721"/>
                  <a:ext cx="1518819" cy="311034"/>
                </a:xfrm>
                <a:prstGeom prst="rect">
                  <a:avLst/>
                </a:prstGeom>
              </p:spPr>
            </p:pic>
            <p:pic>
              <p:nvPicPr>
                <p:cNvPr id="18" name="Graphic 17">
                  <a:extLst>
                    <a:ext uri="{FF2B5EF4-FFF2-40B4-BE49-F238E27FC236}">
                      <a16:creationId xmlns:a16="http://schemas.microsoft.com/office/drawing/2014/main" id="{C1F8CAB2-A3E6-8347-ACD1-EAB5027214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1008" y="1775284"/>
                  <a:ext cx="876300" cy="495300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A3E10BA5-08FD-7D45-BB10-8731FF701E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47941" y="2219124"/>
                  <a:ext cx="848785" cy="769211"/>
                </a:xfrm>
                <a:prstGeom prst="rect">
                  <a:avLst/>
                </a:prstGeom>
              </p:spPr>
            </p:pic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FAE9222-7937-2546-99F3-0FA02B30A80C}"/>
                  </a:ext>
                </a:extLst>
              </p:cNvPr>
              <p:cNvSpPr txBox="1"/>
              <p:nvPr/>
            </p:nvSpPr>
            <p:spPr>
              <a:xfrm>
                <a:off x="1603952" y="6046115"/>
                <a:ext cx="1257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Accelerator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4802BFA-095B-B949-A210-DC8608C1BBD5}"/>
                </a:ext>
              </a:extLst>
            </p:cNvPr>
            <p:cNvGrpSpPr/>
            <p:nvPr/>
          </p:nvGrpSpPr>
          <p:grpSpPr>
            <a:xfrm>
              <a:off x="1094523" y="5447682"/>
              <a:ext cx="982152" cy="511240"/>
              <a:chOff x="7247168" y="5016051"/>
              <a:chExt cx="900361" cy="468665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CAC6B912-BDB7-A44A-BA20-1149D033CC47}"/>
                  </a:ext>
                </a:extLst>
              </p:cNvPr>
              <p:cNvSpPr/>
              <p:nvPr/>
            </p:nvSpPr>
            <p:spPr>
              <a:xfrm>
                <a:off x="7256059" y="5016051"/>
                <a:ext cx="830492" cy="468665"/>
              </a:xfrm>
              <a:prstGeom prst="roundRect">
                <a:avLst/>
              </a:prstGeom>
              <a:solidFill>
                <a:srgbClr val="F6416C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F9FCB1D-91C2-4B4C-B346-33CAFD219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47168" y="5016051"/>
                <a:ext cx="900361" cy="430173"/>
              </a:xfrm>
              <a:prstGeom prst="rect">
                <a:avLst/>
              </a:prstGeom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43C9F9A-368F-4345-8549-8226C2B74140}"/>
              </a:ext>
            </a:extLst>
          </p:cNvPr>
          <p:cNvSpPr txBox="1"/>
          <p:nvPr/>
        </p:nvSpPr>
        <p:spPr>
          <a:xfrm>
            <a:off x="5317940" y="6364401"/>
            <a:ext cx="122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Workshops</a:t>
            </a:r>
          </a:p>
        </p:txBody>
      </p:sp>
    </p:spTree>
    <p:extLst>
      <p:ext uri="{BB962C8B-B14F-4D97-AF65-F5344CB8AC3E}">
        <p14:creationId xmlns:p14="http://schemas.microsoft.com/office/powerpoint/2010/main" val="3972048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32409" r="25466" b="60032"/>
          <a:stretch/>
        </p:blipFill>
        <p:spPr bwMode="auto">
          <a:xfrm>
            <a:off x="1098590" y="1255666"/>
            <a:ext cx="6754605" cy="57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41642" r="53322" b="45925"/>
          <a:stretch/>
        </p:blipFill>
        <p:spPr bwMode="auto">
          <a:xfrm>
            <a:off x="1180345" y="2621974"/>
            <a:ext cx="3017187" cy="93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57901" r="25466" b="35550"/>
          <a:stretch/>
        </p:blipFill>
        <p:spPr bwMode="auto">
          <a:xfrm>
            <a:off x="1054361" y="1943299"/>
            <a:ext cx="6754604" cy="49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24398" t="24454" r="13466"/>
          <a:stretch/>
        </p:blipFill>
        <p:spPr>
          <a:xfrm>
            <a:off x="7863841" y="5902959"/>
            <a:ext cx="883920" cy="7034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8038" y="3744733"/>
            <a:ext cx="4761802" cy="2861648"/>
          </a:xfrm>
        </p:spPr>
        <p:txBody>
          <a:bodyPr>
            <a:noAutofit/>
          </a:bodyPr>
          <a:lstStyle/>
          <a:p>
            <a:endParaRPr lang="tr-TR" sz="2200" dirty="0"/>
          </a:p>
          <a:p>
            <a:r>
              <a:rPr lang="tr-TR" sz="2200" dirty="0" err="1"/>
              <a:t>Developing</a:t>
            </a:r>
            <a:r>
              <a:rPr lang="tr-TR" sz="2200" dirty="0"/>
              <a:t> </a:t>
            </a:r>
            <a:r>
              <a:rPr lang="tr-TR" sz="2200" dirty="0" err="1"/>
              <a:t>European-wide</a:t>
            </a:r>
            <a:r>
              <a:rPr lang="tr-TR" sz="2200" dirty="0"/>
              <a:t> </a:t>
            </a:r>
            <a:r>
              <a:rPr lang="tr-TR" sz="2200" dirty="0" err="1"/>
              <a:t>training</a:t>
            </a:r>
            <a:r>
              <a:rPr lang="tr-TR" sz="2200" dirty="0"/>
              <a:t> </a:t>
            </a:r>
            <a:r>
              <a:rPr lang="tr-TR" sz="2200" dirty="0" err="1"/>
              <a:t>for</a:t>
            </a:r>
            <a:r>
              <a:rPr lang="tr-TR" sz="2200" dirty="0"/>
              <a:t> </a:t>
            </a:r>
            <a:r>
              <a:rPr lang="tr-TR" sz="2200" dirty="0" err="1"/>
              <a:t>researchers</a:t>
            </a:r>
            <a:endParaRPr lang="tr-TR" sz="2200" dirty="0"/>
          </a:p>
          <a:p>
            <a:endParaRPr lang="tr-TR" sz="2200" dirty="0"/>
          </a:p>
          <a:p>
            <a:r>
              <a:rPr lang="tr-TR" sz="2200" dirty="0" err="1"/>
              <a:t>Establishing</a:t>
            </a:r>
            <a:r>
              <a:rPr lang="tr-TR" sz="2200" dirty="0"/>
              <a:t> EPOC-</a:t>
            </a:r>
            <a:r>
              <a:rPr lang="tr-TR" sz="2200" dirty="0" err="1"/>
              <a:t>like</a:t>
            </a:r>
            <a:r>
              <a:rPr lang="tr-TR" sz="2200" dirty="0"/>
              <a:t> </a:t>
            </a:r>
            <a:r>
              <a:rPr lang="tr-TR" sz="2200" dirty="0" err="1"/>
              <a:t>organisations</a:t>
            </a:r>
            <a:r>
              <a:rPr lang="tr-TR" sz="2200" dirty="0"/>
              <a:t>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278102" y="2984430"/>
            <a:ext cx="3469659" cy="3159760"/>
            <a:chOff x="5406852" y="3698374"/>
            <a:chExt cx="3106522" cy="2829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12495" t="5982" r="10055"/>
            <a:stretch/>
          </p:blipFill>
          <p:spPr>
            <a:xfrm>
              <a:off x="5406852" y="3698374"/>
              <a:ext cx="3106522" cy="2829058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5666223" y="4820734"/>
              <a:ext cx="161612" cy="161612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151665" y="5546396"/>
              <a:ext cx="161612" cy="161612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87322" y="5462856"/>
              <a:ext cx="161612" cy="161612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302686" y="5247593"/>
              <a:ext cx="161612" cy="161612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806516" y="5462856"/>
              <a:ext cx="161612" cy="16161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863138" y="5157715"/>
              <a:ext cx="161612" cy="16161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697781" y="5239586"/>
              <a:ext cx="161612" cy="16161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725710" y="5112903"/>
              <a:ext cx="161612" cy="16161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760140" y="5171912"/>
              <a:ext cx="161612" cy="161612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091470" y="4381229"/>
              <a:ext cx="2364135" cy="6101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238443" y="4379103"/>
              <a:ext cx="2274931" cy="610121"/>
              <a:chOff x="5120456" y="3139583"/>
              <a:chExt cx="2274931" cy="610121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5122761" y="3222595"/>
                <a:ext cx="161612" cy="161612"/>
              </a:xfrm>
              <a:prstGeom prst="ellipse">
                <a:avLst/>
              </a:prstGeom>
              <a:solidFill>
                <a:srgbClr val="FF0000"/>
              </a:solidFill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120456" y="3490721"/>
                <a:ext cx="161612" cy="16161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392541" y="3139583"/>
                <a:ext cx="19462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Academic partners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389710" y="3380372"/>
                <a:ext cx="20056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Enterprise partners</a:t>
                </a:r>
              </a:p>
            </p:txBody>
          </p:sp>
        </p:grp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0DBA6960-DAD8-1942-B014-99745867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7078"/>
            <a:ext cx="8229600" cy="873721"/>
          </a:xfrm>
        </p:spPr>
        <p:txBody>
          <a:bodyPr>
            <a:noAutofit/>
          </a:bodyPr>
          <a:lstStyle/>
          <a:p>
            <a:r>
              <a:rPr lang="en-US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25000"/>
                    </a:srgbClr>
                  </a:innerShdw>
                </a:effectLst>
              </a:rPr>
              <a:t>Postdocs to Innovators (p2i)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2CFEF-3A8D-5640-AF39-9183161B2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965" y="475932"/>
            <a:ext cx="797191" cy="81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13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345" y="1401585"/>
            <a:ext cx="1795459" cy="67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1" y="229380"/>
            <a:ext cx="8493760" cy="685019"/>
          </a:xfrm>
        </p:spPr>
        <p:txBody>
          <a:bodyPr>
            <a:noAutofit/>
          </a:bodyPr>
          <a:lstStyle/>
          <a:p>
            <a:r>
              <a:rPr lang="en-US" sz="40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25000"/>
                    </a:srgbClr>
                  </a:innerShdw>
                </a:effectLst>
              </a:rPr>
              <a:t>Training &amp; Courses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4001" y="1358152"/>
            <a:ext cx="5715343" cy="20821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800" dirty="0"/>
              <a:t>Postdoc-specific Entrepreneurship course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/>
              <a:t>Developed through p2i collaboration</a:t>
            </a:r>
            <a:endParaRPr lang="tr-TR" dirty="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1800" dirty="0" err="1"/>
              <a:t>Impulse</a:t>
            </a:r>
            <a:r>
              <a:rPr lang="tr-TR" sz="1800" dirty="0"/>
              <a:t> at </a:t>
            </a:r>
            <a:r>
              <a:rPr lang="tr-TR" sz="1800" dirty="0" err="1"/>
              <a:t>Maxwell</a:t>
            </a:r>
            <a:r>
              <a:rPr lang="tr-TR" sz="1800" dirty="0"/>
              <a:t> </a:t>
            </a:r>
            <a:r>
              <a:rPr lang="tr-TR" sz="1800" dirty="0" err="1"/>
              <a:t>Centre</a:t>
            </a:r>
            <a:endParaRPr lang="tr-TR" sz="1800" dirty="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800" dirty="0"/>
              <a:t>Accelerate</a:t>
            </a:r>
            <a:r>
              <a:rPr lang="tr-TR" sz="1800" dirty="0"/>
              <a:t> Cambridge, </a:t>
            </a:r>
            <a:r>
              <a:rPr lang="tr-TR" sz="1800" dirty="0" err="1"/>
              <a:t>Venture</a:t>
            </a:r>
            <a:r>
              <a:rPr lang="tr-TR" sz="1800" dirty="0"/>
              <a:t> </a:t>
            </a:r>
            <a:r>
              <a:rPr lang="tr-TR" sz="1800" dirty="0" err="1"/>
              <a:t>Creation</a:t>
            </a:r>
            <a:r>
              <a:rPr lang="tr-TR" sz="1800" dirty="0"/>
              <a:t> </a:t>
            </a:r>
            <a:r>
              <a:rPr lang="tr-TR" sz="1800" dirty="0" err="1"/>
              <a:t>Weekend</a:t>
            </a:r>
            <a:r>
              <a:rPr lang="tr-TR" sz="1800" dirty="0"/>
              <a:t>, </a:t>
            </a:r>
            <a:r>
              <a:rPr lang="tr-TR" sz="1800" dirty="0" err="1"/>
              <a:t>Ignite</a:t>
            </a:r>
            <a:endParaRPr lang="tr-TR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398" t="24454" r="13466"/>
          <a:stretch/>
        </p:blipFill>
        <p:spPr>
          <a:xfrm>
            <a:off x="7863841" y="5902959"/>
            <a:ext cx="883920" cy="703423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7A616F-D05A-6345-B9B3-FD600E56EF2B}"/>
              </a:ext>
            </a:extLst>
          </p:cNvPr>
          <p:cNvCxnSpPr>
            <a:cxnSpLocks/>
          </p:cNvCxnSpPr>
          <p:nvPr/>
        </p:nvCxnSpPr>
        <p:spPr>
          <a:xfrm>
            <a:off x="179337" y="1155185"/>
            <a:ext cx="8102021" cy="561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FE541DF-DE16-C441-B305-94B8D4055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761" y="1639019"/>
            <a:ext cx="762000" cy="762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E99115E-017C-7E41-A002-0C7CBA4E7822}"/>
              </a:ext>
            </a:extLst>
          </p:cNvPr>
          <p:cNvSpPr txBox="1">
            <a:spLocks/>
          </p:cNvSpPr>
          <p:nvPr/>
        </p:nvSpPr>
        <p:spPr>
          <a:xfrm>
            <a:off x="251702" y="3735756"/>
            <a:ext cx="8493760" cy="6850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25000"/>
                    </a:srgbClr>
                  </a:innerShdw>
                </a:effectLst>
              </a:rPr>
              <a:t>Postdoc Consultancy Scheme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C0EDCA4-11C0-C14A-A6DF-0F7B469A2B60}"/>
              </a:ext>
            </a:extLst>
          </p:cNvPr>
          <p:cNvSpPr txBox="1">
            <a:spLocks/>
          </p:cNvSpPr>
          <p:nvPr/>
        </p:nvSpPr>
        <p:spPr>
          <a:xfrm>
            <a:off x="251702" y="4412462"/>
            <a:ext cx="8229600" cy="3037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Short-term projects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1D05E1-BA7F-8747-A8B2-9634A7D2F3ED}"/>
              </a:ext>
            </a:extLst>
          </p:cNvPr>
          <p:cNvCxnSpPr>
            <a:cxnSpLocks/>
          </p:cNvCxnSpPr>
          <p:nvPr/>
        </p:nvCxnSpPr>
        <p:spPr>
          <a:xfrm>
            <a:off x="203780" y="4289960"/>
            <a:ext cx="8102021" cy="561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2CB3296-6CC5-BE42-A477-823ADF9BA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318" y="2359395"/>
            <a:ext cx="1238486" cy="87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0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421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25000"/>
                    </a:srgbClr>
                  </a:innerShdw>
                </a:effectLst>
              </a:rPr>
              <a:t>Milner Innovation Representative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4398" t="24454" r="13466"/>
          <a:stretch/>
        </p:blipFill>
        <p:spPr>
          <a:xfrm>
            <a:off x="7863841" y="5811519"/>
            <a:ext cx="883920" cy="703423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91287" y="1583372"/>
            <a:ext cx="39802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/>
              <a:t>Early-career scientists (postdocs)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§"/>
            </a:pPr>
            <a:endParaRPr lang="en-US" sz="2000" dirty="0"/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/>
              <a:t>Facilitate interactions between academics and companies (biotech and pharma) 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§"/>
            </a:pPr>
            <a:endParaRPr lang="en-US" sz="2000" dirty="0"/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§"/>
            </a:pP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000" t="32328" r="3111" b="31481"/>
          <a:stretch/>
        </p:blipFill>
        <p:spPr>
          <a:xfrm>
            <a:off x="5963921" y="4724741"/>
            <a:ext cx="2783840" cy="57561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B28A93B-8619-5D4A-9A81-D72A52E1CDDB}"/>
              </a:ext>
            </a:extLst>
          </p:cNvPr>
          <p:cNvGrpSpPr/>
          <p:nvPr/>
        </p:nvGrpSpPr>
        <p:grpSpPr>
          <a:xfrm>
            <a:off x="4572000" y="1583372"/>
            <a:ext cx="4114800" cy="2658967"/>
            <a:chOff x="4226560" y="1576024"/>
            <a:chExt cx="4114800" cy="265896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53F785A-CF4B-3F4F-8AB4-33E7007672AA}"/>
                </a:ext>
              </a:extLst>
            </p:cNvPr>
            <p:cNvGrpSpPr/>
            <p:nvPr/>
          </p:nvGrpSpPr>
          <p:grpSpPr>
            <a:xfrm>
              <a:off x="4226560" y="1576024"/>
              <a:ext cx="4114800" cy="2658967"/>
              <a:chOff x="203200" y="1638300"/>
              <a:chExt cx="5542281" cy="3581400"/>
            </a:xfrm>
          </p:grpSpPr>
          <p:pic>
            <p:nvPicPr>
              <p:cNvPr id="8" name="Picture 7" descr="Screen Shot 2017-10-29 at 22.53.32.png">
                <a:extLst>
                  <a:ext uri="{FF2B5EF4-FFF2-40B4-BE49-F238E27FC236}">
                    <a16:creationId xmlns:a16="http://schemas.microsoft.com/office/drawing/2014/main" id="{65667944-7EF7-DC4A-AEF4-6D90368291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2" r="77687"/>
              <a:stretch/>
            </p:blipFill>
            <p:spPr>
              <a:xfrm>
                <a:off x="203200" y="1638300"/>
                <a:ext cx="1869440" cy="3581400"/>
              </a:xfrm>
              <a:prstGeom prst="rect">
                <a:avLst/>
              </a:prstGeom>
            </p:spPr>
          </p:pic>
          <p:pic>
            <p:nvPicPr>
              <p:cNvPr id="9" name="Picture 8" descr="Screen Shot 2017-10-29 at 22.53.32.png">
                <a:extLst>
                  <a:ext uri="{FF2B5EF4-FFF2-40B4-BE49-F238E27FC236}">
                    <a16:creationId xmlns:a16="http://schemas.microsoft.com/office/drawing/2014/main" id="{E07DD457-F923-0843-94B8-7C4D183040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995" r="40341"/>
              <a:stretch/>
            </p:blipFill>
            <p:spPr>
              <a:xfrm>
                <a:off x="1991360" y="1638300"/>
                <a:ext cx="1950720" cy="3581400"/>
              </a:xfrm>
              <a:prstGeom prst="rect">
                <a:avLst/>
              </a:prstGeom>
            </p:spPr>
          </p:pic>
          <p:pic>
            <p:nvPicPr>
              <p:cNvPr id="10" name="Picture 9" descr="Screen Shot 2017-10-29 at 22.53.32.png">
                <a:extLst>
                  <a:ext uri="{FF2B5EF4-FFF2-40B4-BE49-F238E27FC236}">
                    <a16:creationId xmlns:a16="http://schemas.microsoft.com/office/drawing/2014/main" id="{2AAB8126-062B-5C49-9147-6BF3B22555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554" r="4684"/>
              <a:stretch/>
            </p:blipFill>
            <p:spPr>
              <a:xfrm>
                <a:off x="3876041" y="1638300"/>
                <a:ext cx="1869440" cy="3581400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A247DBB-9B8A-E045-992A-9D887B157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53417" y="2346236"/>
              <a:ext cx="1387943" cy="601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0866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8006"/>
            <a:ext cx="9144000" cy="617475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25000"/>
                    </a:srgbClr>
                  </a:innerShdw>
                </a:effectLst>
              </a:rPr>
              <a:t>Postdoc Business Plan Competition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398" t="24454" r="13466"/>
          <a:stretch/>
        </p:blipFill>
        <p:spPr>
          <a:xfrm>
            <a:off x="7863841" y="5902959"/>
            <a:ext cx="883920" cy="7034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2616"/>
          <a:stretch/>
        </p:blipFill>
        <p:spPr>
          <a:xfrm>
            <a:off x="0" y="1014120"/>
            <a:ext cx="9144000" cy="1884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752" y="3003122"/>
            <a:ext cx="2362025" cy="75561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55735" y="3452249"/>
            <a:ext cx="2375442" cy="45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Previous finalists: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EDC0CB-12C6-794D-8BE5-0BC15D5E57A3}"/>
              </a:ext>
            </a:extLst>
          </p:cNvPr>
          <p:cNvGrpSpPr/>
          <p:nvPr/>
        </p:nvGrpSpPr>
        <p:grpSpPr>
          <a:xfrm>
            <a:off x="4479039" y="5637573"/>
            <a:ext cx="2115009" cy="499004"/>
            <a:chOff x="518025" y="5459794"/>
            <a:chExt cx="2115009" cy="499004"/>
          </a:xfrm>
        </p:grpSpPr>
        <p:sp>
          <p:nvSpPr>
            <p:cNvPr id="12" name="Rectangle 11"/>
            <p:cNvSpPr/>
            <p:nvPr/>
          </p:nvSpPr>
          <p:spPr>
            <a:xfrm>
              <a:off x="518025" y="5459794"/>
              <a:ext cx="2115009" cy="4990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346" y="5583490"/>
              <a:ext cx="1979999" cy="30524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0800" y="4405251"/>
            <a:ext cx="2202736" cy="8370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2D1E47-215E-9F41-8CC3-1979C0FCFD7F}"/>
              </a:ext>
            </a:extLst>
          </p:cNvPr>
          <p:cNvSpPr txBox="1"/>
          <p:nvPr/>
        </p:nvSpPr>
        <p:spPr>
          <a:xfrm>
            <a:off x="2084611" y="3939826"/>
            <a:ext cx="222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Poro</a:t>
            </a:r>
            <a:r>
              <a:rPr lang="en-US"/>
              <a:t> Technologies Ltd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3336424-944F-6F4E-A0E0-4E93AB74B88A}"/>
              </a:ext>
            </a:extLst>
          </p:cNvPr>
          <p:cNvGrpSpPr/>
          <p:nvPr/>
        </p:nvGrpSpPr>
        <p:grpSpPr>
          <a:xfrm>
            <a:off x="849266" y="4755855"/>
            <a:ext cx="2470690" cy="486479"/>
            <a:chOff x="522079" y="1527773"/>
            <a:chExt cx="4178710" cy="1229445"/>
          </a:xfrm>
        </p:grpSpPr>
        <p:grpSp>
          <p:nvGrpSpPr>
            <p:cNvPr id="21" name="Google Shape;1140;p12">
              <a:extLst>
                <a:ext uri="{FF2B5EF4-FFF2-40B4-BE49-F238E27FC236}">
                  <a16:creationId xmlns:a16="http://schemas.microsoft.com/office/drawing/2014/main" id="{EB13FF55-F38E-E543-A8AB-890C6970972A}"/>
                </a:ext>
              </a:extLst>
            </p:cNvPr>
            <p:cNvGrpSpPr/>
            <p:nvPr/>
          </p:nvGrpSpPr>
          <p:grpSpPr>
            <a:xfrm>
              <a:off x="522079" y="1527773"/>
              <a:ext cx="699247" cy="1203801"/>
              <a:chOff x="-69156" y="1143570"/>
              <a:chExt cx="699247" cy="1203801"/>
            </a:xfrm>
          </p:grpSpPr>
          <p:pic>
            <p:nvPicPr>
              <p:cNvPr id="26" name="Google Shape;1141;p12">
                <a:extLst>
                  <a:ext uri="{FF2B5EF4-FFF2-40B4-BE49-F238E27FC236}">
                    <a16:creationId xmlns:a16="http://schemas.microsoft.com/office/drawing/2014/main" id="{1BFF0BDE-7D42-A64C-A635-DF654AEEF1BD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-1765" r="83579"/>
              <a:stretch/>
            </p:blipFill>
            <p:spPr>
              <a:xfrm>
                <a:off x="-69156" y="1143570"/>
                <a:ext cx="699247" cy="12038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1142;p12">
                <a:extLst>
                  <a:ext uri="{FF2B5EF4-FFF2-40B4-BE49-F238E27FC236}">
                    <a16:creationId xmlns:a16="http://schemas.microsoft.com/office/drawing/2014/main" id="{0F7EC647-6446-5946-91BE-005679812A9F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r="85086" b="52004"/>
              <a:stretch/>
            </p:blipFill>
            <p:spPr>
              <a:xfrm>
                <a:off x="0" y="1169214"/>
                <a:ext cx="573425" cy="577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Google Shape;1143;p12">
              <a:extLst>
                <a:ext uri="{FF2B5EF4-FFF2-40B4-BE49-F238E27FC236}">
                  <a16:creationId xmlns:a16="http://schemas.microsoft.com/office/drawing/2014/main" id="{A385667D-CAD8-3944-8F60-B2ED164BE3E5}"/>
                </a:ext>
              </a:extLst>
            </p:cNvPr>
            <p:cNvSpPr txBox="1"/>
            <p:nvPr/>
          </p:nvSpPr>
          <p:spPr>
            <a:xfrm>
              <a:off x="1187143" y="1785045"/>
              <a:ext cx="3513646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Neutro</a:t>
              </a:r>
              <a:r>
                <a:rPr lang="en-GB" b="1" i="0" u="none" strike="noStrike" cap="none">
                  <a:solidFill>
                    <a:srgbClr val="716767"/>
                  </a:solidFill>
                  <a:latin typeface="Arial"/>
                  <a:ea typeface="Arial"/>
                  <a:cs typeface="Arial"/>
                  <a:sym typeface="Arial"/>
                </a:rPr>
                <a:t>Check</a:t>
              </a:r>
              <a:endParaRPr/>
            </a:p>
          </p:txBody>
        </p:sp>
        <p:grpSp>
          <p:nvGrpSpPr>
            <p:cNvPr id="23" name="Google Shape;1144;p12">
              <a:extLst>
                <a:ext uri="{FF2B5EF4-FFF2-40B4-BE49-F238E27FC236}">
                  <a16:creationId xmlns:a16="http://schemas.microsoft.com/office/drawing/2014/main" id="{B70A0AF1-0108-8544-BB67-143A4BEEDDA8}"/>
                </a:ext>
              </a:extLst>
            </p:cNvPr>
            <p:cNvGrpSpPr/>
            <p:nvPr/>
          </p:nvGrpSpPr>
          <p:grpSpPr>
            <a:xfrm>
              <a:off x="591235" y="1579061"/>
              <a:ext cx="699247" cy="1178157"/>
              <a:chOff x="-69156" y="1169214"/>
              <a:chExt cx="699247" cy="1178157"/>
            </a:xfrm>
          </p:grpSpPr>
          <p:pic>
            <p:nvPicPr>
              <p:cNvPr id="24" name="Google Shape;1145;p12">
                <a:extLst>
                  <a:ext uri="{FF2B5EF4-FFF2-40B4-BE49-F238E27FC236}">
                    <a16:creationId xmlns:a16="http://schemas.microsoft.com/office/drawing/2014/main" id="{F00D80AD-890D-2E43-A31E-F2D0908D744A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-1765" t="46309" r="83579"/>
              <a:stretch/>
            </p:blipFill>
            <p:spPr>
              <a:xfrm>
                <a:off x="-69156" y="1701040"/>
                <a:ext cx="699247" cy="6463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146;p12">
                <a:extLst>
                  <a:ext uri="{FF2B5EF4-FFF2-40B4-BE49-F238E27FC236}">
                    <a16:creationId xmlns:a16="http://schemas.microsoft.com/office/drawing/2014/main" id="{75ADCCE0-3CC7-A245-AB1D-81479A2B106D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r="85086" b="52004"/>
              <a:stretch/>
            </p:blipFill>
            <p:spPr>
              <a:xfrm>
                <a:off x="0" y="1169214"/>
                <a:ext cx="573425" cy="577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8" name="Picture 2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C9598B42-00DA-EE43-9CD4-716821A55E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80" y="5690136"/>
            <a:ext cx="1911866" cy="6716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A587B4-3241-FA43-9C51-142E5B1652D9}"/>
              </a:ext>
            </a:extLst>
          </p:cNvPr>
          <p:cNvSpPr txBox="1"/>
          <p:nvPr/>
        </p:nvSpPr>
        <p:spPr>
          <a:xfrm>
            <a:off x="6531932" y="3976799"/>
            <a:ext cx="2414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Deadline:  14 July</a:t>
            </a:r>
          </a:p>
        </p:txBody>
      </p:sp>
    </p:spTree>
    <p:extLst>
      <p:ext uri="{BB962C8B-B14F-4D97-AF65-F5344CB8AC3E}">
        <p14:creationId xmlns:p14="http://schemas.microsoft.com/office/powerpoint/2010/main" val="394926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249EC-255E-534A-B88D-A5ABCC5C2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EPOC committee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4D7BDCD-D529-9249-BB33-31AAA2FB39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1909990"/>
              </p:ext>
            </p:extLst>
          </p:nvPr>
        </p:nvGraphicFramePr>
        <p:xfrm>
          <a:off x="2859643" y="2351721"/>
          <a:ext cx="3039531" cy="2390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C67F9018-271B-3840-A93B-4E1DDAA49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2" y="5111435"/>
            <a:ext cx="8699500" cy="157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E21F7E-F3A0-684F-BD8E-401499EE6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311600"/>
            <a:ext cx="8198778" cy="94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9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14662</TotalTime>
  <Words>187</Words>
  <Application>Microsoft Macintosh PowerPoint</Application>
  <PresentationFormat>On-screen Show (4:3)</PresentationFormat>
  <Paragraphs>51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PowerPoint Presentation</vt:lpstr>
      <vt:lpstr>Mission</vt:lpstr>
      <vt:lpstr>PowerPoint Presentation</vt:lpstr>
      <vt:lpstr>Monthly networking events</vt:lpstr>
      <vt:lpstr>Postdocs to Innovators (p2i) Network</vt:lpstr>
      <vt:lpstr>Training &amp; Courses </vt:lpstr>
      <vt:lpstr>Milner Innovation Representative</vt:lpstr>
      <vt:lpstr>Postdoc Business Plan Competition</vt:lpstr>
      <vt:lpstr>EPOC committee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Neil Rzechorzek</dc:creator>
  <cp:lastModifiedBy>Microsoft Office User</cp:lastModifiedBy>
  <cp:revision>262</cp:revision>
  <dcterms:created xsi:type="dcterms:W3CDTF">2016-06-16T14:34:47Z</dcterms:created>
  <dcterms:modified xsi:type="dcterms:W3CDTF">2019-07-11T16:29:33Z</dcterms:modified>
</cp:coreProperties>
</file>