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9" r:id="rId3"/>
    <p:sldId id="278" r:id="rId4"/>
    <p:sldId id="279" r:id="rId5"/>
    <p:sldId id="280" r:id="rId6"/>
    <p:sldId id="268" r:id="rId7"/>
    <p:sldId id="282" r:id="rId8"/>
    <p:sldId id="281" r:id="rId9"/>
    <p:sldId id="267" r:id="rId10"/>
    <p:sldId id="263" r:id="rId11"/>
    <p:sldId id="264" r:id="rId12"/>
    <p:sldId id="286" r:id="rId13"/>
    <p:sldId id="283" r:id="rId14"/>
    <p:sldId id="265" r:id="rId15"/>
    <p:sldId id="266" r:id="rId16"/>
    <p:sldId id="269" r:id="rId17"/>
    <p:sldId id="274" r:id="rId18"/>
    <p:sldId id="276" r:id="rId19"/>
    <p:sldId id="270" r:id="rId20"/>
    <p:sldId id="272" r:id="rId21"/>
    <p:sldId id="277" r:id="rId22"/>
    <p:sldId id="2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A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4598"/>
  </p:normalViewPr>
  <p:slideViewPr>
    <p:cSldViewPr snapToGrid="0" snapToObjects="1">
      <p:cViewPr varScale="1">
        <p:scale>
          <a:sx n="109" d="100"/>
          <a:sy n="109" d="100"/>
        </p:scale>
        <p:origin x="216" y="8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74813248237515"/>
          <c:y val="0.25812846688647467"/>
          <c:w val="0.41448861493330791"/>
          <c:h val="0.51481288135094738"/>
        </c:manualLayout>
      </c:layout>
      <c:pieChart>
        <c:varyColors val="1"/>
        <c:ser>
          <c:idx val="0"/>
          <c:order val="0"/>
          <c:tx>
            <c:strRef>
              <c:f>Sheet1!$B$1</c:f>
              <c:strCache>
                <c:ptCount val="1"/>
                <c:pt idx="0">
                  <c:v>Sales</c:v>
                </c:pt>
              </c:strCache>
            </c:strRef>
          </c:tx>
          <c:dPt>
            <c:idx val="0"/>
            <c:bubble3D val="0"/>
            <c:spPr>
              <a:solidFill>
                <a:srgbClr val="A8B503"/>
              </a:solidFill>
              <a:ln w="19050">
                <a:solidFill>
                  <a:schemeClr val="lt1"/>
                </a:solidFill>
              </a:ln>
              <a:effectLst/>
            </c:spPr>
            <c:extLst>
              <c:ext xmlns:c16="http://schemas.microsoft.com/office/drawing/2014/chart" uri="{C3380CC4-5D6E-409C-BE32-E72D297353CC}">
                <c16:uniqueId val="{00000001-063A-DC4F-A6A2-5D7C1445A701}"/>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063A-DC4F-A6A2-5D7C1445A70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063A-DC4F-A6A2-5D7C1445A70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3A-DC4F-A6A2-5D7C1445A701}"/>
              </c:ext>
            </c:extLst>
          </c:dPt>
          <c:dPt>
            <c:idx val="4"/>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9-063A-DC4F-A6A2-5D7C1445A701}"/>
              </c:ext>
            </c:extLst>
          </c:dPt>
          <c:dPt>
            <c:idx val="5"/>
            <c:bubble3D val="0"/>
            <c:spPr>
              <a:solidFill>
                <a:schemeClr val="bg2"/>
              </a:solidFill>
              <a:ln w="19050">
                <a:solidFill>
                  <a:schemeClr val="lt1"/>
                </a:solidFill>
              </a:ln>
              <a:effectLst/>
            </c:spPr>
            <c:extLst>
              <c:ext xmlns:c16="http://schemas.microsoft.com/office/drawing/2014/chart" uri="{C3380CC4-5D6E-409C-BE32-E72D297353CC}">
                <c16:uniqueId val="{0000000B-063A-DC4F-A6A2-5D7C1445A701}"/>
              </c:ext>
            </c:extLst>
          </c:dPt>
          <c:dLbls>
            <c:dLbl>
              <c:idx val="0"/>
              <c:layout>
                <c:manualLayout>
                  <c:x val="3.3876717282373264E-2"/>
                  <c:y val="2.6421495667737698E-2"/>
                </c:manualLayout>
              </c:layout>
              <c:tx>
                <c:rich>
                  <a:bodyPr/>
                  <a:lstStyle/>
                  <a:p>
                    <a:fld id="{FA8317BF-4E1B-B34E-9DA4-E3A74C872EBC}" type="CATEGORYNAME">
                      <a:rPr lang="en-US">
                        <a:latin typeface="Myriad Pro" panose="020B0503030403020204" pitchFamily="34" charset="0"/>
                      </a:rPr>
                      <a:pPr/>
                      <a:t>[CATEGORY NAME]</a:t>
                    </a:fld>
                    <a:r>
                      <a:rPr lang="en-US" baseline="0" dirty="0">
                        <a:latin typeface="Myriad Pro" panose="020B0503030403020204" pitchFamily="34" charset="0"/>
                      </a:rPr>
                      <a:t>
</a:t>
                    </a:r>
                    <a:fld id="{F98C2A59-995D-F24F-AFE7-575ED07F2A40}" type="PERCENTAGE">
                      <a:rPr lang="en-US" baseline="0">
                        <a:latin typeface="Myriad Pro" panose="020B0503030403020204" pitchFamily="34" charset="0"/>
                      </a:rPr>
                      <a:pPr/>
                      <a:t>[PERCENTAGE]</a:t>
                    </a:fld>
                    <a:endParaRPr lang="en-US" baseline="0" dirty="0">
                      <a:latin typeface="Myriad Pro" panose="020B0503030403020204"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63A-DC4F-A6A2-5D7C1445A701}"/>
                </c:ext>
              </c:extLst>
            </c:dLbl>
            <c:dLbl>
              <c:idx val="1"/>
              <c:layout>
                <c:manualLayout>
                  <c:x val="0.1604064275824649"/>
                  <c:y val="-0.106394143961985"/>
                </c:manualLayout>
              </c:layout>
              <c:tx>
                <c:rich>
                  <a:bodyPr/>
                  <a:lstStyle/>
                  <a:p>
                    <a:fld id="{D8AC593F-E412-5540-8BCF-29C100FBA8CB}" type="CATEGORYNAME">
                      <a:rPr lang="en-US">
                        <a:latin typeface="Myriad Pro" panose="020B0503030403020204" pitchFamily="34" charset="0"/>
                      </a:rPr>
                      <a:pPr/>
                      <a:t>[CATEGORY NAME]</a:t>
                    </a:fld>
                    <a:r>
                      <a:rPr lang="en-US" baseline="0" dirty="0">
                        <a:latin typeface="Myriad Pro" panose="020B0503030403020204" pitchFamily="34" charset="0"/>
                      </a:rPr>
                      <a:t>
</a:t>
                    </a:r>
                    <a:fld id="{DEC911A1-56B7-FE42-961B-9E224D617CC7}" type="PERCENTAGE">
                      <a:rPr lang="en-US" baseline="0">
                        <a:latin typeface="Myriad Pro" panose="020B0503030403020204" pitchFamily="34" charset="0"/>
                      </a:rPr>
                      <a:pPr/>
                      <a:t>[PERCENTAGE]</a:t>
                    </a:fld>
                    <a:endParaRPr lang="en-US" baseline="0" dirty="0">
                      <a:latin typeface="Myriad Pro" panose="020B0503030403020204"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63A-DC4F-A6A2-5D7C1445A701}"/>
                </c:ext>
              </c:extLst>
            </c:dLbl>
            <c:dLbl>
              <c:idx val="2"/>
              <c:layout>
                <c:manualLayout>
                  <c:x val="1.5361459334408344E-2"/>
                  <c:y val="3.5435794391639873E-2"/>
                </c:manualLayout>
              </c:layout>
              <c:tx>
                <c:rich>
                  <a:bodyPr/>
                  <a:lstStyle/>
                  <a:p>
                    <a:fld id="{0D7F4D1F-322D-1940-B54D-506083EDAB32}" type="CATEGORYNAME">
                      <a:rPr lang="en-US">
                        <a:latin typeface="Myriad Pro" panose="020B0503030403020204" pitchFamily="34" charset="0"/>
                      </a:rPr>
                      <a:pPr/>
                      <a:t>[CATEGORY NAME]</a:t>
                    </a:fld>
                    <a:r>
                      <a:rPr lang="en-US" baseline="0" dirty="0">
                        <a:latin typeface="Myriad Pro" panose="020B0503030403020204" pitchFamily="34" charset="0"/>
                      </a:rPr>
                      <a:t>
</a:t>
                    </a:r>
                    <a:fld id="{E2F98E1E-9815-2E40-8369-1080F9A0E2A7}" type="PERCENTAGE">
                      <a:rPr lang="en-US" baseline="0">
                        <a:latin typeface="Myriad Pro" panose="020B0503030403020204" pitchFamily="34" charset="0"/>
                      </a:rPr>
                      <a:pPr/>
                      <a:t>[PERCENTAGE]</a:t>
                    </a:fld>
                    <a:endParaRPr lang="en-US" baseline="0" dirty="0">
                      <a:latin typeface="Myriad Pro" panose="020B0503030403020204"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63A-DC4F-A6A2-5D7C1445A701}"/>
                </c:ext>
              </c:extLst>
            </c:dLbl>
            <c:dLbl>
              <c:idx val="3"/>
              <c:layout>
                <c:manualLayout>
                  <c:x val="-8.0565503584504025E-2"/>
                  <c:y val="0.10461670323714366"/>
                </c:manualLayout>
              </c:layout>
              <c:tx>
                <c:rich>
                  <a:bodyPr/>
                  <a:lstStyle/>
                  <a:p>
                    <a:fld id="{D5CF1CCC-1AD1-2246-A100-E9F99087D583}" type="CATEGORYNAME">
                      <a:rPr lang="en-US">
                        <a:latin typeface="Myriad Pro" panose="020B0503030403020204" pitchFamily="34" charset="0"/>
                      </a:rPr>
                      <a:pPr/>
                      <a:t>[CATEGORY NAME]</a:t>
                    </a:fld>
                    <a:r>
                      <a:rPr lang="en-US" baseline="0" dirty="0">
                        <a:latin typeface="Myriad Pro" panose="020B0503030403020204" pitchFamily="34" charset="0"/>
                      </a:rPr>
                      <a:t>
</a:t>
                    </a:r>
                    <a:fld id="{9B40D5D5-C496-B842-AE02-286D7FDCD379}" type="PERCENTAGE">
                      <a:rPr lang="en-US" baseline="0">
                        <a:latin typeface="Myriad Pro" panose="020B0503030403020204" pitchFamily="34" charset="0"/>
                      </a:rPr>
                      <a:pPr/>
                      <a:t>[PERCENTAGE]</a:t>
                    </a:fld>
                    <a:endParaRPr lang="en-US" baseline="0" dirty="0">
                      <a:latin typeface="Myriad Pro" panose="020B0503030403020204"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63A-DC4F-A6A2-5D7C1445A701}"/>
                </c:ext>
              </c:extLst>
            </c:dLbl>
            <c:dLbl>
              <c:idx val="4"/>
              <c:layout>
                <c:manualLayout>
                  <c:x val="-8.8980199898721246E-2"/>
                  <c:y val="7.9373515692043303E-2"/>
                </c:manualLayout>
              </c:layout>
              <c:tx>
                <c:rich>
                  <a:bodyPr/>
                  <a:lstStyle/>
                  <a:p>
                    <a:fld id="{350A6A43-9C06-114D-8DC3-D2320CBC1169}" type="CATEGORYNAME">
                      <a:rPr lang="en-US">
                        <a:latin typeface="Myriad Pro" panose="020B0503030403020204" pitchFamily="34" charset="0"/>
                      </a:rPr>
                      <a:pPr/>
                      <a:t>[CATEGORY NAME]</a:t>
                    </a:fld>
                    <a:r>
                      <a:rPr lang="en-US" baseline="0" dirty="0">
                        <a:latin typeface="Myriad Pro" panose="020B0503030403020204" pitchFamily="34" charset="0"/>
                      </a:rPr>
                      <a:t>
</a:t>
                    </a:r>
                    <a:fld id="{52E824D9-39E9-E44F-BA19-305DFCD26735}" type="PERCENTAGE">
                      <a:rPr lang="en-US" baseline="0">
                        <a:latin typeface="Myriad Pro" panose="020B0503030403020204" pitchFamily="34" charset="0"/>
                      </a:rPr>
                      <a:pPr/>
                      <a:t>[PERCENTAGE]</a:t>
                    </a:fld>
                    <a:endParaRPr lang="en-US" baseline="0" dirty="0">
                      <a:latin typeface="Myriad Pro" panose="020B0503030403020204"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63A-DC4F-A6A2-5D7C1445A701}"/>
                </c:ext>
              </c:extLst>
            </c:dLbl>
            <c:dLbl>
              <c:idx val="5"/>
              <c:layout>
                <c:manualLayout>
                  <c:x val="2.9679009890071602E-2"/>
                  <c:y val="1.4829582277271065E-2"/>
                </c:manualLayout>
              </c:layout>
              <c:tx>
                <c:rich>
                  <a:bodyPr/>
                  <a:lstStyle/>
                  <a:p>
                    <a:fld id="{94566407-6522-D349-A88C-36ECE468F51D}" type="CATEGORYNAME">
                      <a:rPr lang="en-US">
                        <a:latin typeface="Myriad Pro" panose="020B0503030403020204" pitchFamily="34" charset="0"/>
                      </a:rPr>
                      <a:pPr/>
                      <a:t>[CATEGORY NAME]</a:t>
                    </a:fld>
                    <a:r>
                      <a:rPr lang="en-US" baseline="0" dirty="0">
                        <a:latin typeface="Myriad Pro" panose="020B0503030403020204" pitchFamily="34" charset="0"/>
                      </a:rPr>
                      <a:t>
</a:t>
                    </a:r>
                    <a:fld id="{4489729E-7D55-774D-B1F9-F81462D31D61}" type="PERCENTAGE">
                      <a:rPr lang="en-US" baseline="0">
                        <a:latin typeface="Myriad Pro" panose="020B0503030403020204" pitchFamily="34" charset="0"/>
                      </a:rPr>
                      <a:pPr/>
                      <a:t>[PERCENTAGE]</a:t>
                    </a:fld>
                    <a:endParaRPr lang="en-US" baseline="0" dirty="0">
                      <a:latin typeface="Myriad Pro" panose="020B0503030403020204"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63A-DC4F-A6A2-5D7C1445A7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Clinical Medicine</c:v>
                </c:pt>
                <c:pt idx="1">
                  <c:v>Biological Sciences</c:v>
                </c:pt>
                <c:pt idx="2">
                  <c:v>Physical Sciences</c:v>
                </c:pt>
                <c:pt idx="3">
                  <c:v>Technology</c:v>
                </c:pt>
                <c:pt idx="4">
                  <c:v>Humanities and Social Sciences</c:v>
                </c:pt>
                <c:pt idx="5">
                  <c:v>Arts and Humanities</c:v>
                </c:pt>
              </c:strCache>
            </c:strRef>
          </c:cat>
          <c:val>
            <c:numRef>
              <c:f>Sheet1!$B$2:$B$7</c:f>
              <c:numCache>
                <c:formatCode>General</c:formatCode>
                <c:ptCount val="6"/>
                <c:pt idx="0">
                  <c:v>1044</c:v>
                </c:pt>
                <c:pt idx="1">
                  <c:v>778</c:v>
                </c:pt>
                <c:pt idx="2">
                  <c:v>598</c:v>
                </c:pt>
                <c:pt idx="3">
                  <c:v>439</c:v>
                </c:pt>
                <c:pt idx="4">
                  <c:v>195</c:v>
                </c:pt>
                <c:pt idx="5">
                  <c:v>125</c:v>
                </c:pt>
              </c:numCache>
            </c:numRef>
          </c:val>
          <c:extLst>
            <c:ext xmlns:c16="http://schemas.microsoft.com/office/drawing/2014/chart" uri="{C3380CC4-5D6E-409C-BE32-E72D297353CC}">
              <c16:uniqueId val="{0000000C-063A-DC4F-A6A2-5D7C1445A701}"/>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251263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61316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329102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4157369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900AD0-2E69-1541-941B-465172EAA68B}"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421462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900AD0-2E69-1541-941B-465172EAA68B}" type="datetimeFigureOut">
              <a:rPr lang="en-US" smtClean="0"/>
              <a:t>7/15/19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340753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900AD0-2E69-1541-941B-465172EAA68B}" type="datetimeFigureOut">
              <a:rPr lang="en-US" smtClean="0"/>
              <a:t>7/15/19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316882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900AD0-2E69-1541-941B-465172EAA68B}" type="datetimeFigureOut">
              <a:rPr lang="en-US" smtClean="0"/>
              <a:t>7/15/19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85918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00AD0-2E69-1541-941B-465172EAA68B}" type="datetimeFigureOut">
              <a:rPr lang="en-US" smtClean="0"/>
              <a:t>7/15/19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414049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900AD0-2E69-1541-941B-465172EAA68B}" type="datetimeFigureOut">
              <a:rPr lang="en-US" smtClean="0"/>
              <a:t>7/15/19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2810278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900AD0-2E69-1541-941B-465172EAA68B}" type="datetimeFigureOut">
              <a:rPr lang="en-US" smtClean="0"/>
              <a:t>7/15/19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185994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00AD0-2E69-1541-941B-465172EAA68B}" type="datetimeFigureOut">
              <a:rPr lang="en-US" smtClean="0"/>
              <a:t>7/15/19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3839C-C847-DB40-A024-AA0DBD9EC0C3}" type="slidenum">
              <a:rPr lang="en-US" smtClean="0"/>
              <a:t>‹#›</a:t>
            </a:fld>
            <a:endParaRPr lang="en-US"/>
          </a:p>
        </p:txBody>
      </p:sp>
    </p:spTree>
    <p:extLst>
      <p:ext uri="{BB962C8B-B14F-4D97-AF65-F5344CB8AC3E}">
        <p14:creationId xmlns:p14="http://schemas.microsoft.com/office/powerpoint/2010/main" val="2374098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tiff"/><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3.tiff"/><Relationship Id="rId5" Type="http://schemas.openxmlformats.org/officeDocument/2006/relationships/image" Target="../media/image22.jpg"/><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04A9C1-BBCC-1844-887C-7BBF4D82940A}"/>
              </a:ext>
            </a:extLst>
          </p:cNvPr>
          <p:cNvSpPr>
            <a:spLocks noGrp="1"/>
          </p:cNvSpPr>
          <p:nvPr>
            <p:ph type="subTitle" idx="1"/>
          </p:nvPr>
        </p:nvSpPr>
        <p:spPr>
          <a:xfrm>
            <a:off x="1729033" y="2029620"/>
            <a:ext cx="8733934" cy="2798761"/>
          </a:xfrm>
        </p:spPr>
        <p:txBody>
          <a:bodyPr>
            <a:normAutofit/>
          </a:bodyPr>
          <a:lstStyle/>
          <a:p>
            <a:r>
              <a:rPr lang="en-US" sz="4400" b="1" dirty="0">
                <a:solidFill>
                  <a:srgbClr val="A0AB3A"/>
                </a:solidFill>
                <a:latin typeface="Myriad Pro" panose="020B0503030403020204" pitchFamily="34" charset="0"/>
              </a:rPr>
              <a:t>Office of Postdoctoral Affairs</a:t>
            </a:r>
          </a:p>
          <a:p>
            <a:endParaRPr lang="en-US" sz="4400" b="1" dirty="0">
              <a:solidFill>
                <a:srgbClr val="A0AB3A"/>
              </a:solidFill>
              <a:latin typeface="Myriad Pro" panose="020B0503030403020204" pitchFamily="34" charset="0"/>
            </a:endParaRPr>
          </a:p>
          <a:p>
            <a:r>
              <a:rPr lang="en-US" sz="4400" b="1" dirty="0">
                <a:solidFill>
                  <a:srgbClr val="A0AB3A"/>
                </a:solidFill>
                <a:latin typeface="Myriad Pro" panose="020B0503030403020204" pitchFamily="34" charset="0"/>
              </a:rPr>
              <a:t>OPdA</a:t>
            </a:r>
            <a:endParaRPr lang="en-US" sz="4400" b="1" dirty="0">
              <a:solidFill>
                <a:srgbClr val="A0AB3A"/>
              </a:solidFill>
              <a:latin typeface="Myriad Pro Semibold" panose="020B0503030403020204" pitchFamily="34" charset="0"/>
            </a:endParaRPr>
          </a:p>
        </p:txBody>
      </p:sp>
      <p:grpSp>
        <p:nvGrpSpPr>
          <p:cNvPr id="10" name="Group 9">
            <a:extLst>
              <a:ext uri="{FF2B5EF4-FFF2-40B4-BE49-F238E27FC236}">
                <a16:creationId xmlns:a16="http://schemas.microsoft.com/office/drawing/2014/main" id="{5082D9D3-D356-444B-9677-B836333CCFB5}"/>
              </a:ext>
            </a:extLst>
          </p:cNvPr>
          <p:cNvGrpSpPr/>
          <p:nvPr/>
        </p:nvGrpSpPr>
        <p:grpSpPr>
          <a:xfrm>
            <a:off x="9294829" y="0"/>
            <a:ext cx="2897171" cy="6858000"/>
            <a:chOff x="9294829" y="0"/>
            <a:chExt cx="2897171" cy="6858000"/>
          </a:xfrm>
        </p:grpSpPr>
        <p:pic>
          <p:nvPicPr>
            <p:cNvPr id="5" name="Picture 4">
              <a:extLst>
                <a:ext uri="{FF2B5EF4-FFF2-40B4-BE49-F238E27FC236}">
                  <a16:creationId xmlns:a16="http://schemas.microsoft.com/office/drawing/2014/main" id="{D6C850DE-FF34-E346-8C0F-532153967FDC}"/>
                </a:ext>
              </a:extLst>
            </p:cNvPr>
            <p:cNvPicPr>
              <a:picLocks noChangeAspect="1"/>
            </p:cNvPicPr>
            <p:nvPr/>
          </p:nvPicPr>
          <p:blipFill>
            <a:blip r:embed="rId2"/>
            <a:stretch>
              <a:fillRect/>
            </a:stretch>
          </p:blipFill>
          <p:spPr>
            <a:xfrm>
              <a:off x="9294829" y="0"/>
              <a:ext cx="2897171" cy="6858000"/>
            </a:xfrm>
            <a:prstGeom prst="rect">
              <a:avLst/>
            </a:prstGeom>
          </p:spPr>
        </p:pic>
        <p:pic>
          <p:nvPicPr>
            <p:cNvPr id="7" name="Picture 6">
              <a:extLst>
                <a:ext uri="{FF2B5EF4-FFF2-40B4-BE49-F238E27FC236}">
                  <a16:creationId xmlns:a16="http://schemas.microsoft.com/office/drawing/2014/main" id="{A8AA4818-6D37-B74E-90E0-543EBE02ECD1}"/>
                </a:ext>
              </a:extLst>
            </p:cNvPr>
            <p:cNvPicPr>
              <a:picLocks noChangeAspect="1"/>
            </p:cNvPicPr>
            <p:nvPr/>
          </p:nvPicPr>
          <p:blipFill>
            <a:blip r:embed="rId3"/>
            <a:stretch>
              <a:fillRect/>
            </a:stretch>
          </p:blipFill>
          <p:spPr>
            <a:xfrm>
              <a:off x="10320759" y="6024735"/>
              <a:ext cx="1415970" cy="629889"/>
            </a:xfrm>
            <a:prstGeom prst="rect">
              <a:avLst/>
            </a:prstGeom>
          </p:spPr>
        </p:pic>
      </p:grpSp>
      <p:pic>
        <p:nvPicPr>
          <p:cNvPr id="9" name="Picture 8">
            <a:extLst>
              <a:ext uri="{FF2B5EF4-FFF2-40B4-BE49-F238E27FC236}">
                <a16:creationId xmlns:a16="http://schemas.microsoft.com/office/drawing/2014/main" id="{D0FE0A72-1C39-1147-B0F0-38B39A882CF3}"/>
              </a:ext>
            </a:extLst>
          </p:cNvPr>
          <p:cNvPicPr>
            <a:picLocks noChangeAspect="1"/>
          </p:cNvPicPr>
          <p:nvPr/>
        </p:nvPicPr>
        <p:blipFill>
          <a:blip r:embed="rId4"/>
          <a:stretch>
            <a:fillRect/>
          </a:stretch>
        </p:blipFill>
        <p:spPr>
          <a:xfrm>
            <a:off x="458405" y="6099485"/>
            <a:ext cx="2308302" cy="480387"/>
          </a:xfrm>
          <a:prstGeom prst="rect">
            <a:avLst/>
          </a:prstGeom>
        </p:spPr>
      </p:pic>
    </p:spTree>
    <p:extLst>
      <p:ext uri="{BB962C8B-B14F-4D97-AF65-F5344CB8AC3E}">
        <p14:creationId xmlns:p14="http://schemas.microsoft.com/office/powerpoint/2010/main" val="321580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The Postdoc Journey</a:t>
            </a:r>
            <a:endParaRPr lang="en-US" sz="2800" dirty="0"/>
          </a:p>
        </p:txBody>
      </p:sp>
      <p:graphicFrame>
        <p:nvGraphicFramePr>
          <p:cNvPr id="11" name="Table 10">
            <a:extLst>
              <a:ext uri="{FF2B5EF4-FFF2-40B4-BE49-F238E27FC236}">
                <a16:creationId xmlns:a16="http://schemas.microsoft.com/office/drawing/2014/main" id="{47342F5C-3768-D145-B7A1-D3F01A84DD6C}"/>
              </a:ext>
            </a:extLst>
          </p:cNvPr>
          <p:cNvGraphicFramePr>
            <a:graphicFrameLocks noGrp="1"/>
          </p:cNvGraphicFramePr>
          <p:nvPr>
            <p:extLst>
              <p:ext uri="{D42A27DB-BD31-4B8C-83A1-F6EECF244321}">
                <p14:modId xmlns:p14="http://schemas.microsoft.com/office/powerpoint/2010/main" val="2609101154"/>
              </p:ext>
            </p:extLst>
          </p:nvPr>
        </p:nvGraphicFramePr>
        <p:xfrm>
          <a:off x="1230861" y="1614197"/>
          <a:ext cx="8538290" cy="4618653"/>
        </p:xfrm>
        <a:graphic>
          <a:graphicData uri="http://schemas.openxmlformats.org/drawingml/2006/table">
            <a:tbl>
              <a:tblPr/>
              <a:tblGrid>
                <a:gridCol w="2016192">
                  <a:extLst>
                    <a:ext uri="{9D8B030D-6E8A-4147-A177-3AD203B41FA5}">
                      <a16:colId xmlns:a16="http://schemas.microsoft.com/office/drawing/2014/main" val="20000"/>
                    </a:ext>
                  </a:extLst>
                </a:gridCol>
                <a:gridCol w="6522098">
                  <a:extLst>
                    <a:ext uri="{9D8B030D-6E8A-4147-A177-3AD203B41FA5}">
                      <a16:colId xmlns:a16="http://schemas.microsoft.com/office/drawing/2014/main" val="20001"/>
                    </a:ext>
                  </a:extLst>
                </a:gridCol>
              </a:tblGrid>
              <a:tr h="684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charset="0"/>
                          <a:ea typeface="MS PGothic" charset="0"/>
                          <a:cs typeface="MS PGothic" charset="0"/>
                        </a:rPr>
                        <a:t>Pre-Arrival</a:t>
                      </a:r>
                    </a:p>
                  </a:txBody>
                  <a:tcPr marL="97877" marR="97877" marT="48936" marB="48936" horzOverflow="overflow">
                    <a:lnL>
                      <a:noFill/>
                    </a:lnL>
                    <a:lnR>
                      <a:noFill/>
                    </a:lnR>
                    <a:lnT>
                      <a:noFill/>
                    </a:lnT>
                    <a:lnB>
                      <a:noFill/>
                    </a:lnB>
                    <a:lnTlToBr>
                      <a:noFill/>
                    </a:lnTlToBr>
                    <a:lnBlToTr>
                      <a:noFill/>
                    </a:lnBlToTr>
                    <a:solidFill>
                      <a:srgbClr val="A0AB3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Recruitment, visa and work permits</a:t>
                      </a:r>
                    </a:p>
                  </a:txBody>
                  <a:tcPr marL="97877" marR="97877" marT="48936" marB="48936" horzOverflow="overflow">
                    <a:lnL>
                      <a:noFill/>
                    </a:lnL>
                    <a:lnR>
                      <a:noFill/>
                    </a:lnR>
                    <a:lnT>
                      <a:noFill/>
                    </a:lnT>
                    <a:lnB>
                      <a:noFill/>
                    </a:lnB>
                    <a:lnTlToBr>
                      <a:noFill/>
                    </a:lnTlToBr>
                    <a:lnBlToTr>
                      <a:noFill/>
                    </a:lnBlToTr>
                    <a:solidFill>
                      <a:srgbClr val="A0AB3A"/>
                    </a:solidFill>
                  </a:tcPr>
                </a:tc>
                <a:extLst>
                  <a:ext uri="{0D108BD9-81ED-4DB2-BD59-A6C34878D82A}">
                    <a16:rowId xmlns:a16="http://schemas.microsoft.com/office/drawing/2014/main" val="10000"/>
                  </a:ext>
                </a:extLst>
              </a:tr>
              <a:tr h="778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Arrival</a:t>
                      </a:r>
                    </a:p>
                  </a:txBody>
                  <a:tcPr marL="97877" marR="97877" marT="48936" marB="48936" horzOverflow="overflow">
                    <a:lnL>
                      <a:noFill/>
                    </a:lnL>
                    <a:lnR>
                      <a:noFill/>
                    </a:lnR>
                    <a:lnT>
                      <a:noFill/>
                    </a:lnT>
                    <a:lnB>
                      <a:noFill/>
                    </a:lnB>
                    <a:lnTlToBr>
                      <a:noFill/>
                    </a:lnTlToBr>
                    <a:lnBlToTr>
                      <a:noFill/>
                    </a:lnBlToTr>
                    <a:solidFill>
                      <a:srgbClr val="A0AB3A">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Location information, accommodation, settling in, family support</a:t>
                      </a:r>
                    </a:p>
                  </a:txBody>
                  <a:tcPr marL="97877" marR="97877" marT="48936" marB="48936" horzOverflow="overflow">
                    <a:lnL>
                      <a:noFill/>
                    </a:lnL>
                    <a:lnR>
                      <a:noFill/>
                    </a:lnR>
                    <a:lnT>
                      <a:noFill/>
                    </a:lnT>
                    <a:lnB>
                      <a:noFill/>
                    </a:lnB>
                    <a:lnTlToBr>
                      <a:noFill/>
                    </a:lnTlToBr>
                    <a:lnBlToTr>
                      <a:noFill/>
                    </a:lnBlToTr>
                    <a:solidFill>
                      <a:srgbClr val="A0AB3A">
                        <a:alpha val="80000"/>
                      </a:srgbClr>
                    </a:solidFill>
                  </a:tcPr>
                </a:tc>
                <a:extLst>
                  <a:ext uri="{0D108BD9-81ED-4DB2-BD59-A6C34878D82A}">
                    <a16:rowId xmlns:a16="http://schemas.microsoft.com/office/drawing/2014/main" val="10001"/>
                  </a:ext>
                </a:extLst>
              </a:tr>
              <a:tr h="7007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Settling in </a:t>
                      </a:r>
                      <a:br>
                        <a:rPr kumimoji="0" lang="en-US" sz="1800" b="1" i="0" u="none" strike="noStrike" cap="none" normalizeH="0" baseline="0">
                          <a:ln>
                            <a:noFill/>
                          </a:ln>
                          <a:solidFill>
                            <a:schemeClr val="tx1"/>
                          </a:solidFill>
                          <a:effectLst/>
                          <a:latin typeface="Calibri" charset="0"/>
                          <a:ea typeface="MS PGothic" charset="0"/>
                          <a:cs typeface="MS PGothic" charset="0"/>
                        </a:rPr>
                      </a:br>
                      <a:r>
                        <a:rPr kumimoji="0" lang="en-US" sz="1800" b="1" i="0" u="none" strike="noStrike" cap="none" normalizeH="0" baseline="0">
                          <a:ln>
                            <a:noFill/>
                          </a:ln>
                          <a:solidFill>
                            <a:schemeClr val="tx1"/>
                          </a:solidFill>
                          <a:effectLst/>
                          <a:latin typeface="Calibri" charset="0"/>
                          <a:ea typeface="MS PGothic" charset="0"/>
                          <a:cs typeface="MS PGothic" charset="0"/>
                        </a:rPr>
                        <a:t>to work</a:t>
                      </a:r>
                    </a:p>
                  </a:txBody>
                  <a:tcPr marL="97877" marR="97877" marT="48936" marB="48936" horzOverflow="overflow">
                    <a:lnL>
                      <a:noFill/>
                    </a:lnL>
                    <a:lnR>
                      <a:noFill/>
                    </a:lnR>
                    <a:lnT>
                      <a:noFill/>
                    </a:lnT>
                    <a:lnB>
                      <a:noFill/>
                    </a:lnB>
                    <a:lnTlToBr>
                      <a:noFill/>
                    </a:lnTlToBr>
                    <a:lnBlToTr>
                      <a:noFill/>
                    </a:lnBlToTr>
                    <a:solidFill>
                      <a:srgbClr val="A0AB3A">
                        <a:alpha val="6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Induction, probation, individual development plan, careers and training introduction</a:t>
                      </a:r>
                    </a:p>
                  </a:txBody>
                  <a:tcPr marL="97877" marR="97877" marT="48936" marB="48936" horzOverflow="overflow">
                    <a:lnL>
                      <a:noFill/>
                    </a:lnL>
                    <a:lnR>
                      <a:noFill/>
                    </a:lnR>
                    <a:lnT>
                      <a:noFill/>
                    </a:lnT>
                    <a:lnB>
                      <a:noFill/>
                    </a:lnB>
                    <a:lnTlToBr>
                      <a:noFill/>
                    </a:lnTlToBr>
                    <a:lnBlToTr>
                      <a:noFill/>
                    </a:lnBlToTr>
                    <a:solidFill>
                      <a:srgbClr val="A0AB3A">
                        <a:alpha val="60000"/>
                      </a:srgbClr>
                    </a:solidFill>
                  </a:tcPr>
                </a:tc>
                <a:extLst>
                  <a:ext uri="{0D108BD9-81ED-4DB2-BD59-A6C34878D82A}">
                    <a16:rowId xmlns:a16="http://schemas.microsoft.com/office/drawing/2014/main" val="10002"/>
                  </a:ext>
                </a:extLst>
              </a:tr>
              <a:tr h="10414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Calibri" charset="0"/>
                        <a:ea typeface="MS PGothic"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During your post</a:t>
                      </a:r>
                    </a:p>
                  </a:txBody>
                  <a:tcPr marL="97877" marR="97877" marT="48936" marB="48936" horzOverflow="overflow">
                    <a:lnL>
                      <a:noFill/>
                    </a:lnL>
                    <a:lnR>
                      <a:noFill/>
                    </a:lnR>
                    <a:lnT>
                      <a:noFill/>
                    </a:lnT>
                    <a:lnB>
                      <a:noFill/>
                    </a:lnB>
                    <a:lnTlToBr>
                      <a:noFill/>
                    </a:lnTlToBr>
                    <a:lnBlToTr>
                      <a:noFill/>
                    </a:lnBlToTr>
                    <a:solidFill>
                      <a:srgbClr val="A0AB3A">
                        <a:alpha val="4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Review, mentoring, personal and professional development, advancement, entrepreneurship, career planning</a:t>
                      </a:r>
                    </a:p>
                  </a:txBody>
                  <a:tcPr marL="97877" marR="97877" marT="48936" marB="48936" horzOverflow="overflow">
                    <a:lnL>
                      <a:noFill/>
                    </a:lnL>
                    <a:lnR>
                      <a:noFill/>
                    </a:lnR>
                    <a:lnT>
                      <a:noFill/>
                    </a:lnT>
                    <a:lnB>
                      <a:noFill/>
                    </a:lnB>
                    <a:lnTlToBr>
                      <a:noFill/>
                    </a:lnTlToBr>
                    <a:lnBlToTr>
                      <a:noFill/>
                    </a:lnBlToTr>
                    <a:solidFill>
                      <a:srgbClr val="A0AB3A">
                        <a:alpha val="40000"/>
                      </a:srgbClr>
                    </a:solidFill>
                  </a:tcPr>
                </a:tc>
                <a:extLst>
                  <a:ext uri="{0D108BD9-81ED-4DB2-BD59-A6C34878D82A}">
                    <a16:rowId xmlns:a16="http://schemas.microsoft.com/office/drawing/2014/main" val="10003"/>
                  </a:ext>
                </a:extLst>
              </a:tr>
              <a:tr h="6626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Engagement</a:t>
                      </a:r>
                    </a:p>
                  </a:txBody>
                  <a:tcPr marL="97877" marR="97877" marT="48936" marB="48936" horzOverflow="overflow">
                    <a:lnL>
                      <a:noFill/>
                    </a:lnL>
                    <a:lnR>
                      <a:noFill/>
                    </a:lnR>
                    <a:lnT>
                      <a:noFill/>
                    </a:lnT>
                    <a:lnB>
                      <a:noFill/>
                    </a:lnB>
                    <a:lnTlToBr>
                      <a:noFill/>
                    </a:lnTlToBr>
                    <a:lnBlToTr>
                      <a:noFill/>
                    </a:lnBlToTr>
                    <a:solidFill>
                      <a:srgbClr val="A0AB3A">
                        <a:alpha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Representation, College life, social activities, family life</a:t>
                      </a:r>
                    </a:p>
                  </a:txBody>
                  <a:tcPr marL="97877" marR="97877" marT="48936" marB="48936" horzOverflow="overflow">
                    <a:lnL>
                      <a:noFill/>
                    </a:lnL>
                    <a:lnR>
                      <a:noFill/>
                    </a:lnR>
                    <a:lnT>
                      <a:noFill/>
                    </a:lnT>
                    <a:lnB>
                      <a:noFill/>
                    </a:lnB>
                    <a:lnTlToBr>
                      <a:noFill/>
                    </a:lnTlToBr>
                    <a:lnBlToTr>
                      <a:noFill/>
                    </a:lnBlToTr>
                    <a:solidFill>
                      <a:srgbClr val="A0AB3A">
                        <a:alpha val="20000"/>
                      </a:srgbClr>
                    </a:solidFill>
                  </a:tcPr>
                </a:tc>
                <a:extLst>
                  <a:ext uri="{0D108BD9-81ED-4DB2-BD59-A6C34878D82A}">
                    <a16:rowId xmlns:a16="http://schemas.microsoft.com/office/drawing/2014/main" val="10004"/>
                  </a:ext>
                </a:extLst>
              </a:tr>
              <a:tr h="7509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charset="0"/>
                          <a:ea typeface="MS PGothic" charset="0"/>
                          <a:cs typeface="MS PGothic" charset="0"/>
                        </a:rPr>
                        <a:t>End of contract &amp; next step</a:t>
                      </a:r>
                    </a:p>
                  </a:txBody>
                  <a:tcPr marL="97877" marR="97877" marT="48936" marB="48936" horzOverflow="overflow">
                    <a:lnL>
                      <a:noFill/>
                    </a:lnL>
                    <a:lnR>
                      <a:noFill/>
                    </a:lnR>
                    <a:lnT>
                      <a:noFill/>
                    </a:lnT>
                    <a:lnB>
                      <a:noFill/>
                    </a:lnB>
                    <a:lnTlToBr>
                      <a:noFill/>
                    </a:lnTlToBr>
                    <a:lnBlToTr>
                      <a:noFill/>
                    </a:lnBlToTr>
                    <a:solidFill>
                      <a:srgbClr val="A0AB3A">
                        <a:alpha val="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Fellowships, renewal, alumni benefits, mentoring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charset="0"/>
                        <a:ea typeface="MS PGothic" charset="0"/>
                        <a:cs typeface="MS PGothic" charset="0"/>
                      </a:endParaRPr>
                    </a:p>
                  </a:txBody>
                  <a:tcPr marL="97877" marR="97877" marT="48936" marB="48936" horzOverflow="overflow">
                    <a:lnL>
                      <a:noFill/>
                    </a:lnL>
                    <a:lnR>
                      <a:noFill/>
                    </a:lnR>
                    <a:lnT>
                      <a:noFill/>
                    </a:lnT>
                    <a:lnB>
                      <a:noFill/>
                    </a:lnB>
                    <a:lnTlToBr>
                      <a:noFill/>
                    </a:lnTlToBr>
                    <a:lnBlToTr>
                      <a:noFill/>
                    </a:lnBlToTr>
                    <a:solidFill>
                      <a:srgbClr val="A0AB3A">
                        <a:alpha val="9804"/>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729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8F5AE1-BF80-2649-9CD0-6BA979772448}"/>
              </a:ext>
            </a:extLst>
          </p:cNvPr>
          <p:cNvSpPr txBox="1"/>
          <p:nvPr/>
        </p:nvSpPr>
        <p:spPr>
          <a:xfrm>
            <a:off x="796051" y="1654165"/>
            <a:ext cx="9213525" cy="3485570"/>
          </a:xfrm>
          <a:prstGeom prst="rect">
            <a:avLst/>
          </a:prstGeom>
          <a:noFill/>
        </p:spPr>
        <p:txBody>
          <a:bodyPr wrap="square" rtlCol="0">
            <a:spAutoFit/>
          </a:bodyPr>
          <a:lstStyle/>
          <a:p>
            <a:r>
              <a:rPr lang="en-US" sz="2000" b="1" dirty="0">
                <a:latin typeface="Myriad Pro Semibold" panose="020B0503030403020204" pitchFamily="34" charset="0"/>
                <a:cs typeface="Myriad Pro"/>
              </a:rPr>
              <a:t>Set of agreed principals to support the  Career Development of Researchers</a:t>
            </a:r>
          </a:p>
          <a:p>
            <a:endParaRPr lang="en-US" sz="2000" dirty="0">
              <a:latin typeface="Myriad Pro"/>
              <a:cs typeface="Myriad Pro"/>
            </a:endParaRPr>
          </a:p>
          <a:p>
            <a:pPr marL="342900" indent="-342900">
              <a:lnSpc>
                <a:spcPct val="130000"/>
              </a:lnSpc>
              <a:buFont typeface="Arial"/>
              <a:buChar char="•"/>
            </a:pPr>
            <a:r>
              <a:rPr lang="en-US" sz="2000" dirty="0">
                <a:latin typeface="Myriad Pro"/>
                <a:cs typeface="Myriad Pro"/>
              </a:rPr>
              <a:t>Recruitment and retention</a:t>
            </a:r>
          </a:p>
          <a:p>
            <a:pPr marL="342900" indent="-342900">
              <a:lnSpc>
                <a:spcPct val="130000"/>
              </a:lnSpc>
              <a:buFont typeface="Arial"/>
              <a:buChar char="•"/>
            </a:pPr>
            <a:r>
              <a:rPr lang="en-US" sz="2000" dirty="0">
                <a:latin typeface="Myriad Pro"/>
                <a:cs typeface="Myriad Pro"/>
              </a:rPr>
              <a:t>Essential part of human resources and research strategies</a:t>
            </a:r>
          </a:p>
          <a:p>
            <a:pPr marL="342900" indent="-342900">
              <a:lnSpc>
                <a:spcPct val="130000"/>
              </a:lnSpc>
              <a:buFont typeface="Arial"/>
              <a:buChar char="•"/>
            </a:pPr>
            <a:r>
              <a:rPr lang="en-US" sz="2000" dirty="0">
                <a:latin typeface="Myriad Pro"/>
                <a:cs typeface="Myriad Pro"/>
              </a:rPr>
              <a:t>Adaptable and flexible in global research environment</a:t>
            </a:r>
          </a:p>
          <a:p>
            <a:pPr marL="342900" indent="-342900">
              <a:lnSpc>
                <a:spcPct val="130000"/>
              </a:lnSpc>
              <a:buFont typeface="Arial"/>
              <a:buChar char="•"/>
            </a:pPr>
            <a:r>
              <a:rPr lang="en-US" sz="2000" dirty="0">
                <a:latin typeface="Myriad Pro"/>
                <a:cs typeface="Myriad Pro"/>
              </a:rPr>
              <a:t>Personal and career development and lifelong learning</a:t>
            </a:r>
          </a:p>
          <a:p>
            <a:pPr marL="342900" indent="-342900">
              <a:lnSpc>
                <a:spcPct val="130000"/>
              </a:lnSpc>
              <a:buFont typeface="Arial"/>
              <a:buChar char="•"/>
            </a:pPr>
            <a:r>
              <a:rPr lang="en-US" sz="2000" dirty="0">
                <a:latin typeface="Myriad Pro"/>
                <a:cs typeface="Myriad Pro"/>
              </a:rPr>
              <a:t>Shared responsibility for careers</a:t>
            </a:r>
          </a:p>
          <a:p>
            <a:pPr marL="342900" indent="-342900">
              <a:lnSpc>
                <a:spcPct val="130000"/>
              </a:lnSpc>
              <a:buFont typeface="Arial"/>
              <a:buChar char="•"/>
            </a:pPr>
            <a:r>
              <a:rPr lang="en-US" sz="2000" dirty="0">
                <a:latin typeface="Myriad Pro"/>
                <a:cs typeface="Myriad Pro"/>
              </a:rPr>
              <a:t>Diversity and equality</a:t>
            </a:r>
          </a:p>
          <a:p>
            <a:pPr marL="342900" indent="-342900">
              <a:lnSpc>
                <a:spcPct val="130000"/>
              </a:lnSpc>
              <a:buFont typeface="Arial"/>
              <a:buChar char="•"/>
            </a:pPr>
            <a:r>
              <a:rPr lang="en-US" sz="2000" dirty="0">
                <a:latin typeface="Myriad Pro"/>
                <a:cs typeface="Myriad Pro"/>
              </a:rPr>
              <a:t>Regular and collective progress review</a:t>
            </a:r>
          </a:p>
        </p:txBody>
      </p:sp>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The Concordat</a:t>
            </a:r>
            <a:endParaRPr lang="en-US" sz="2800" dirty="0"/>
          </a:p>
        </p:txBody>
      </p:sp>
      <p:pic>
        <p:nvPicPr>
          <p:cNvPr id="6" name="Picture 5">
            <a:extLst>
              <a:ext uri="{FF2B5EF4-FFF2-40B4-BE49-F238E27FC236}">
                <a16:creationId xmlns:a16="http://schemas.microsoft.com/office/drawing/2014/main" id="{F72BEA88-B116-B649-AE51-4D4ECC5626D1}"/>
              </a:ext>
            </a:extLst>
          </p:cNvPr>
          <p:cNvPicPr>
            <a:picLocks noChangeAspect="1"/>
          </p:cNvPicPr>
          <p:nvPr/>
        </p:nvPicPr>
        <p:blipFill rotWithShape="1">
          <a:blip r:embed="rId4"/>
          <a:srcRect t="7621"/>
          <a:stretch/>
        </p:blipFill>
        <p:spPr>
          <a:xfrm>
            <a:off x="7523329" y="2034462"/>
            <a:ext cx="1899438" cy="2488023"/>
          </a:xfrm>
          <a:prstGeom prst="rect">
            <a:avLst/>
          </a:prstGeom>
        </p:spPr>
      </p:pic>
      <p:sp>
        <p:nvSpPr>
          <p:cNvPr id="9" name="TextBox 8">
            <a:extLst>
              <a:ext uri="{FF2B5EF4-FFF2-40B4-BE49-F238E27FC236}">
                <a16:creationId xmlns:a16="http://schemas.microsoft.com/office/drawing/2014/main" id="{82BE32E3-1D9B-7F4C-BBF4-FDBBE2D1B18B}"/>
              </a:ext>
            </a:extLst>
          </p:cNvPr>
          <p:cNvSpPr txBox="1"/>
          <p:nvPr/>
        </p:nvSpPr>
        <p:spPr>
          <a:xfrm>
            <a:off x="838200" y="5813596"/>
            <a:ext cx="3840941" cy="400110"/>
          </a:xfrm>
          <a:prstGeom prst="rect">
            <a:avLst/>
          </a:prstGeom>
          <a:noFill/>
        </p:spPr>
        <p:txBody>
          <a:bodyPr wrap="square" rtlCol="0">
            <a:spAutoFit/>
          </a:bodyPr>
          <a:lstStyle/>
          <a:p>
            <a:r>
              <a:rPr lang="en-US" sz="2000" b="1" dirty="0">
                <a:latin typeface="Myriad Pro Semibold" panose="020B0503030403020204" pitchFamily="34" charset="0"/>
              </a:rPr>
              <a:t>HR Excellence in Research Award</a:t>
            </a:r>
          </a:p>
        </p:txBody>
      </p:sp>
      <p:pic>
        <p:nvPicPr>
          <p:cNvPr id="10" name="Picture 9">
            <a:extLst>
              <a:ext uri="{FF2B5EF4-FFF2-40B4-BE49-F238E27FC236}">
                <a16:creationId xmlns:a16="http://schemas.microsoft.com/office/drawing/2014/main" id="{F5091C35-3501-F342-8D23-0B31E37B632A}"/>
              </a:ext>
            </a:extLst>
          </p:cNvPr>
          <p:cNvPicPr>
            <a:picLocks noChangeAspect="1"/>
          </p:cNvPicPr>
          <p:nvPr/>
        </p:nvPicPr>
        <p:blipFill>
          <a:blip r:embed="rId5"/>
          <a:stretch>
            <a:fillRect/>
          </a:stretch>
        </p:blipFill>
        <p:spPr>
          <a:xfrm>
            <a:off x="7310121" y="5025949"/>
            <a:ext cx="2112646" cy="1429557"/>
          </a:xfrm>
          <a:prstGeom prst="rect">
            <a:avLst/>
          </a:prstGeom>
        </p:spPr>
      </p:pic>
      <p:sp>
        <p:nvSpPr>
          <p:cNvPr id="2" name="TextBox 1">
            <a:extLst>
              <a:ext uri="{FF2B5EF4-FFF2-40B4-BE49-F238E27FC236}">
                <a16:creationId xmlns:a16="http://schemas.microsoft.com/office/drawing/2014/main" id="{BD0889E8-0EB5-544B-A16D-AE29D455A6E1}"/>
              </a:ext>
            </a:extLst>
          </p:cNvPr>
          <p:cNvSpPr txBox="1"/>
          <p:nvPr/>
        </p:nvSpPr>
        <p:spPr>
          <a:xfrm>
            <a:off x="1031132" y="1206230"/>
            <a:ext cx="6631111" cy="369332"/>
          </a:xfrm>
          <a:prstGeom prst="rect">
            <a:avLst/>
          </a:prstGeom>
          <a:noFill/>
        </p:spPr>
        <p:txBody>
          <a:bodyPr wrap="none" rtlCol="0">
            <a:spAutoFit/>
          </a:bodyPr>
          <a:lstStyle/>
          <a:p>
            <a:r>
              <a:rPr lang="en-US" dirty="0"/>
              <a:t>Revised Concordat due August 2019 – public Launch September 2019</a:t>
            </a:r>
          </a:p>
        </p:txBody>
      </p:sp>
    </p:spTree>
    <p:extLst>
      <p:ext uri="{BB962C8B-B14F-4D97-AF65-F5344CB8AC3E}">
        <p14:creationId xmlns:p14="http://schemas.microsoft.com/office/powerpoint/2010/main" val="2180291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What postdocs asked for</a:t>
            </a:r>
            <a:endParaRPr lang="en-US" sz="2800" dirty="0"/>
          </a:p>
        </p:txBody>
      </p:sp>
      <p:sp>
        <p:nvSpPr>
          <p:cNvPr id="2" name="TextBox 1">
            <a:extLst>
              <a:ext uri="{FF2B5EF4-FFF2-40B4-BE49-F238E27FC236}">
                <a16:creationId xmlns:a16="http://schemas.microsoft.com/office/drawing/2014/main" id="{34DDF022-8B23-9F4A-BC5D-FE4B97979BFC}"/>
              </a:ext>
            </a:extLst>
          </p:cNvPr>
          <p:cNvSpPr txBox="1"/>
          <p:nvPr/>
        </p:nvSpPr>
        <p:spPr>
          <a:xfrm>
            <a:off x="2366682" y="2545976"/>
            <a:ext cx="184731" cy="369332"/>
          </a:xfrm>
          <a:prstGeom prst="rect">
            <a:avLst/>
          </a:prstGeom>
          <a:noFill/>
        </p:spPr>
        <p:txBody>
          <a:bodyPr wrap="none" rtlCol="0">
            <a:spAutoFit/>
          </a:bodyPr>
          <a:lstStyle/>
          <a:p>
            <a:endParaRPr lang="en-US" dirty="0"/>
          </a:p>
        </p:txBody>
      </p:sp>
      <p:graphicFrame>
        <p:nvGraphicFramePr>
          <p:cNvPr id="8" name="Table 7">
            <a:extLst>
              <a:ext uri="{FF2B5EF4-FFF2-40B4-BE49-F238E27FC236}">
                <a16:creationId xmlns:a16="http://schemas.microsoft.com/office/drawing/2014/main" id="{BD9DA90F-69C6-CB40-8E3F-3AE93AD89FC7}"/>
              </a:ext>
            </a:extLst>
          </p:cNvPr>
          <p:cNvGraphicFramePr>
            <a:graphicFrameLocks noGrp="1"/>
          </p:cNvGraphicFramePr>
          <p:nvPr>
            <p:extLst>
              <p:ext uri="{D42A27DB-BD31-4B8C-83A1-F6EECF244321}">
                <p14:modId xmlns:p14="http://schemas.microsoft.com/office/powerpoint/2010/main" val="3042941954"/>
              </p:ext>
            </p:extLst>
          </p:nvPr>
        </p:nvGraphicFramePr>
        <p:xfrm>
          <a:off x="878531" y="1862802"/>
          <a:ext cx="8864523" cy="4035974"/>
        </p:xfrm>
        <a:graphic>
          <a:graphicData uri="http://schemas.openxmlformats.org/drawingml/2006/table">
            <a:tbl>
              <a:tblPr firstRow="1" bandRow="1">
                <a:tableStyleId>{2D5ABB26-0587-4C30-8999-92F81FD0307C}</a:tableStyleId>
              </a:tblPr>
              <a:tblGrid>
                <a:gridCol w="2315373">
                  <a:extLst>
                    <a:ext uri="{9D8B030D-6E8A-4147-A177-3AD203B41FA5}">
                      <a16:colId xmlns:a16="http://schemas.microsoft.com/office/drawing/2014/main" val="20000"/>
                    </a:ext>
                  </a:extLst>
                </a:gridCol>
                <a:gridCol w="2193647">
                  <a:extLst>
                    <a:ext uri="{9D8B030D-6E8A-4147-A177-3AD203B41FA5}">
                      <a16:colId xmlns:a16="http://schemas.microsoft.com/office/drawing/2014/main" val="20001"/>
                    </a:ext>
                  </a:extLst>
                </a:gridCol>
                <a:gridCol w="2161856">
                  <a:extLst>
                    <a:ext uri="{9D8B030D-6E8A-4147-A177-3AD203B41FA5}">
                      <a16:colId xmlns:a16="http://schemas.microsoft.com/office/drawing/2014/main" val="20002"/>
                    </a:ext>
                  </a:extLst>
                </a:gridCol>
                <a:gridCol w="2193647">
                  <a:extLst>
                    <a:ext uri="{9D8B030D-6E8A-4147-A177-3AD203B41FA5}">
                      <a16:colId xmlns:a16="http://schemas.microsoft.com/office/drawing/2014/main" val="20003"/>
                    </a:ext>
                  </a:extLst>
                </a:gridCol>
              </a:tblGrid>
              <a:tr h="641093">
                <a:tc rowSpan="2">
                  <a:txBody>
                    <a:bodyPr/>
                    <a:lstStyle/>
                    <a:p>
                      <a:pPr algn="ctr"/>
                      <a:r>
                        <a:rPr lang="en-GB" sz="1400" b="0" i="0" dirty="0">
                          <a:solidFill>
                            <a:schemeClr val="tx1"/>
                          </a:solidFill>
                          <a:latin typeface="Myriad Pro" panose="020B0503030403020204" pitchFamily="34" charset="0"/>
                        </a:rPr>
                        <a:t>1. Research Excellence and Recognition</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89804"/>
                      </a:srgbClr>
                    </a:solidFill>
                  </a:tcPr>
                </a:tc>
                <a:tc rowSpan="2">
                  <a:txBody>
                    <a:bodyPr/>
                    <a:lstStyle/>
                    <a:p>
                      <a:pPr algn="ctr"/>
                      <a:r>
                        <a:rPr lang="en-GB" sz="1400" b="0" i="0" dirty="0">
                          <a:solidFill>
                            <a:schemeClr val="tx1"/>
                          </a:solidFill>
                          <a:latin typeface="Myriad Pro" panose="020B0503030403020204" pitchFamily="34" charset="0"/>
                        </a:rPr>
                        <a:t>2. Strategic Career Plan &amp; Progression</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29804"/>
                      </a:srgbClr>
                    </a:solidFill>
                  </a:tcPr>
                </a:tc>
                <a:tc>
                  <a:txBody>
                    <a:bodyPr/>
                    <a:lstStyle/>
                    <a:p>
                      <a:pPr algn="ctr"/>
                      <a:r>
                        <a:rPr lang="en-GB" sz="1400" b="0" i="0" dirty="0">
                          <a:solidFill>
                            <a:schemeClr val="tx1"/>
                          </a:solidFill>
                          <a:latin typeface="Myriad Pro" panose="020B0503030403020204" pitchFamily="34" charset="0"/>
                        </a:rPr>
                        <a:t>3. Leadership Opportunities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rowSpan="2">
                  <a:txBody>
                    <a:bodyPr/>
                    <a:lstStyle/>
                    <a:p>
                      <a:pPr algn="ctr"/>
                      <a:r>
                        <a:rPr lang="en-GB" sz="1400" b="0" i="0" dirty="0">
                          <a:solidFill>
                            <a:schemeClr val="tx1"/>
                          </a:solidFill>
                          <a:latin typeface="Myriad Pro" panose="020B0503030403020204" pitchFamily="34" charset="0"/>
                        </a:rPr>
                        <a:t>5. Representation at Dept. &amp; University</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69804"/>
                      </a:srgbClr>
                    </a:solidFill>
                  </a:tcPr>
                </a:tc>
                <a:extLst>
                  <a:ext uri="{0D108BD9-81ED-4DB2-BD59-A6C34878D82A}">
                    <a16:rowId xmlns:a16="http://schemas.microsoft.com/office/drawing/2014/main" val="10000"/>
                  </a:ext>
                </a:extLst>
              </a:tr>
              <a:tr h="641093">
                <a:tc vMerge="1">
                  <a:txBody>
                    <a:bodyPr/>
                    <a:lstStyle/>
                    <a:p>
                      <a:endParaRPr lang="en-GB"/>
                    </a:p>
                  </a:txBody>
                  <a:tcPr/>
                </a:tc>
                <a:tc vMerge="1">
                  <a:txBody>
                    <a:bodyPr/>
                    <a:lstStyle/>
                    <a:p>
                      <a:endParaRPr lang="en-GB"/>
                    </a:p>
                  </a:txBody>
                  <a:tcPr/>
                </a:tc>
                <a:tc>
                  <a:txBody>
                    <a:bodyPr/>
                    <a:lstStyle/>
                    <a:p>
                      <a:pPr algn="ctr"/>
                      <a:r>
                        <a:rPr lang="en-GB" sz="1400" b="0" i="0" dirty="0">
                          <a:solidFill>
                            <a:schemeClr val="tx1"/>
                          </a:solidFill>
                          <a:latin typeface="Myriad Pro" panose="020B0503030403020204" pitchFamily="34" charset="0"/>
                        </a:rPr>
                        <a:t>4. Teaching Opportunities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vMerge="1">
                  <a:txBody>
                    <a:bodyPr/>
                    <a:lstStyle/>
                    <a:p>
                      <a:endParaRPr lang="en-GB"/>
                    </a:p>
                  </a:txBody>
                  <a:tcPr/>
                </a:tc>
                <a:extLst>
                  <a:ext uri="{0D108BD9-81ED-4DB2-BD59-A6C34878D82A}">
                    <a16:rowId xmlns:a16="http://schemas.microsoft.com/office/drawing/2014/main" val="10001"/>
                  </a:ext>
                </a:extLst>
              </a:tr>
              <a:tr h="11947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yriad Pro" panose="020B0503030403020204" pitchFamily="34" charset="0"/>
                        </a:rPr>
                        <a:t>6. Appropriate &amp; Timely Mentoring</a:t>
                      </a:r>
                    </a:p>
                    <a:p>
                      <a:pPr algn="ctr"/>
                      <a:endParaRPr lang="en-GB" sz="1400" b="0" i="0" dirty="0">
                        <a:solidFill>
                          <a:schemeClr val="tx1"/>
                        </a:solidFill>
                        <a:latin typeface="Myriad Pro" panose="020B0503030403020204" pitchFamily="34" charset="0"/>
                      </a:endParaRP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69804"/>
                      </a:srgbClr>
                    </a:solidFill>
                  </a:tcPr>
                </a:tc>
                <a:tc>
                  <a:txBody>
                    <a:bodyPr/>
                    <a:lstStyle/>
                    <a:p>
                      <a:pPr algn="ctr"/>
                      <a:r>
                        <a:rPr lang="en-GB" sz="1400" b="0" i="0" dirty="0">
                          <a:solidFill>
                            <a:schemeClr val="tx1"/>
                          </a:solidFill>
                          <a:latin typeface="Myriad Pro" panose="020B0503030403020204" pitchFamily="34" charset="0"/>
                        </a:rPr>
                        <a:t>7. Meaningful Professional Review</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a:txBody>
                    <a:bodyPr/>
                    <a:lstStyle/>
                    <a:p>
                      <a:pPr algn="ctr"/>
                      <a:r>
                        <a:rPr lang="en-GB" sz="1400" b="0" i="0" dirty="0">
                          <a:solidFill>
                            <a:schemeClr val="tx1"/>
                          </a:solidFill>
                          <a:latin typeface="Myriad Pro" panose="020B0503030403020204" pitchFamily="34" charset="0"/>
                        </a:rPr>
                        <a:t>8. Personal and Professional Development</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89804"/>
                      </a:srgbClr>
                    </a:solidFill>
                  </a:tcPr>
                </a:tc>
                <a:tc>
                  <a:txBody>
                    <a:bodyPr/>
                    <a:lstStyle/>
                    <a:p>
                      <a:pPr algn="ctr"/>
                      <a:r>
                        <a:rPr lang="en-GB" sz="1400" b="0" i="0" dirty="0">
                          <a:solidFill>
                            <a:schemeClr val="tx1"/>
                          </a:solidFill>
                          <a:latin typeface="Myriad Pro" panose="020B0503030403020204" pitchFamily="34" charset="0"/>
                        </a:rPr>
                        <a:t>9. Moving to Careers Outside Academia</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extLst>
                  <a:ext uri="{0D108BD9-81ED-4DB2-BD59-A6C34878D82A}">
                    <a16:rowId xmlns:a16="http://schemas.microsoft.com/office/drawing/2014/main" val="10002"/>
                  </a:ext>
                </a:extLst>
              </a:tr>
              <a:tr h="1194765">
                <a:tc>
                  <a:txBody>
                    <a:bodyPr/>
                    <a:lstStyle/>
                    <a:p>
                      <a:pPr algn="ctr"/>
                      <a:r>
                        <a:rPr lang="en-GB" sz="1400" b="0" i="0" dirty="0">
                          <a:solidFill>
                            <a:schemeClr val="tx1"/>
                          </a:solidFill>
                          <a:latin typeface="Myriad Pro" panose="020B0503030403020204" pitchFamily="34" charset="0"/>
                        </a:rPr>
                        <a:t>10. Networking (Professionally &amp; Socially)</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a:txBody>
                    <a:bodyPr/>
                    <a:lstStyle/>
                    <a:p>
                      <a:pPr algn="ctr"/>
                      <a:r>
                        <a:rPr lang="en-GB" sz="1400" b="0" i="0" dirty="0">
                          <a:solidFill>
                            <a:schemeClr val="tx1"/>
                          </a:solidFill>
                          <a:latin typeface="Myriad Pro" panose="020B0503030403020204" pitchFamily="34" charset="0"/>
                        </a:rPr>
                        <a:t>11. Timely Induction &amp; Welcome in Cambridge </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29804"/>
                      </a:srgbClr>
                    </a:solidFill>
                  </a:tcPr>
                </a:tc>
                <a:tc>
                  <a:txBody>
                    <a:bodyPr/>
                    <a:lstStyle/>
                    <a:p>
                      <a:pPr algn="ctr"/>
                      <a:r>
                        <a:rPr lang="en-GB" sz="1400" b="0" i="0" dirty="0">
                          <a:solidFill>
                            <a:schemeClr val="tx1"/>
                          </a:solidFill>
                          <a:latin typeface="Myriad Pro" panose="020B0503030403020204" pitchFamily="34" charset="0"/>
                        </a:rPr>
                        <a:t>12. Alumni Benefits on leaving Cambridge </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a:txBody>
                    <a:bodyPr/>
                    <a:lstStyle/>
                    <a:p>
                      <a:pPr algn="ctr"/>
                      <a:r>
                        <a:rPr lang="en-GB" sz="1400" b="0" i="0" dirty="0">
                          <a:solidFill>
                            <a:schemeClr val="tx1"/>
                          </a:solidFill>
                          <a:latin typeface="Myriad Pro" panose="020B0503030403020204" pitchFamily="34" charset="0"/>
                        </a:rPr>
                        <a:t>13. College Affiliations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29804"/>
                      </a:srgbClr>
                    </a:solidFill>
                  </a:tcPr>
                </a:tc>
                <a:extLst>
                  <a:ext uri="{0D108BD9-81ED-4DB2-BD59-A6C34878D82A}">
                    <a16:rowId xmlns:a16="http://schemas.microsoft.com/office/drawing/2014/main" val="10003"/>
                  </a:ext>
                </a:extLst>
              </a:tr>
              <a:tr h="364258">
                <a:tc gridSpan="4">
                  <a:txBody>
                    <a:bodyPr/>
                    <a:lstStyle/>
                    <a:p>
                      <a:pPr algn="ctr"/>
                      <a:r>
                        <a:rPr lang="en-GB" sz="1400" b="0" i="0" dirty="0">
                          <a:solidFill>
                            <a:schemeClr val="tx1"/>
                          </a:solidFill>
                          <a:latin typeface="Myriad Pro" panose="020B0503030403020204" pitchFamily="34" charset="0"/>
                        </a:rPr>
                        <a:t>14. Wellbeing and Family Support</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89804"/>
                      </a:srgb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934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sp>
        <p:nvSpPr>
          <p:cNvPr id="12" name="Content Placeholder 2">
            <a:extLst>
              <a:ext uri="{FF2B5EF4-FFF2-40B4-BE49-F238E27FC236}">
                <a16:creationId xmlns:a16="http://schemas.microsoft.com/office/drawing/2014/main" id="{7E47D1E1-5501-804D-97DE-A748E9B18E80}"/>
              </a:ext>
            </a:extLst>
          </p:cNvPr>
          <p:cNvSpPr>
            <a:spLocks noGrp="1"/>
          </p:cNvSpPr>
          <p:nvPr>
            <p:ph idx="1"/>
          </p:nvPr>
        </p:nvSpPr>
        <p:spPr>
          <a:xfrm>
            <a:off x="2069387" y="1614197"/>
            <a:ext cx="7423598" cy="1118260"/>
          </a:xfrm>
          <a:solidFill>
            <a:srgbClr val="A0A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spcBef>
                <a:spcPts val="0"/>
              </a:spcBef>
              <a:buNone/>
            </a:pPr>
            <a:r>
              <a:rPr lang="en-US" sz="2000" b="1" dirty="0">
                <a:solidFill>
                  <a:schemeClr val="lt1"/>
                </a:solidFill>
              </a:rPr>
              <a:t>Enable Postdocs to</a:t>
            </a:r>
          </a:p>
          <a:p>
            <a:pPr marL="0" indent="0" algn="ctr">
              <a:spcBef>
                <a:spcPts val="0"/>
              </a:spcBef>
              <a:buNone/>
            </a:pPr>
            <a:r>
              <a:rPr lang="en-US" sz="2000" b="1" dirty="0"/>
              <a:t>R</a:t>
            </a:r>
            <a:r>
              <a:rPr lang="en-US" sz="2000" b="1" dirty="0">
                <a:solidFill>
                  <a:schemeClr val="lt1"/>
                </a:solidFill>
              </a:rPr>
              <a:t>ealise </a:t>
            </a:r>
            <a:r>
              <a:rPr lang="en-US" sz="2000" b="1" dirty="0"/>
              <a:t>T</a:t>
            </a:r>
            <a:r>
              <a:rPr lang="en-US" sz="2000" b="1" dirty="0">
                <a:solidFill>
                  <a:schemeClr val="lt1"/>
                </a:solidFill>
              </a:rPr>
              <a:t>heir </a:t>
            </a:r>
            <a:r>
              <a:rPr lang="en-US" sz="2000" b="1" dirty="0"/>
              <a:t>P</a:t>
            </a:r>
            <a:r>
              <a:rPr lang="en-US" sz="2000" b="1" dirty="0">
                <a:solidFill>
                  <a:schemeClr val="lt1"/>
                </a:solidFill>
              </a:rPr>
              <a:t>otential</a:t>
            </a:r>
          </a:p>
        </p:txBody>
      </p:sp>
      <p:sp>
        <p:nvSpPr>
          <p:cNvPr id="13" name="Rectangle 12">
            <a:extLst>
              <a:ext uri="{FF2B5EF4-FFF2-40B4-BE49-F238E27FC236}">
                <a16:creationId xmlns:a16="http://schemas.microsoft.com/office/drawing/2014/main" id="{8B84B74D-2BDF-3748-8F89-F3A2B27C7886}"/>
              </a:ext>
            </a:extLst>
          </p:cNvPr>
          <p:cNvSpPr/>
          <p:nvPr/>
        </p:nvSpPr>
        <p:spPr>
          <a:xfrm>
            <a:off x="2069385" y="3007259"/>
            <a:ext cx="3378064"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lnSpc>
                <a:spcPct val="90000"/>
              </a:lnSpc>
            </a:pPr>
            <a:r>
              <a:rPr lang="en-US" sz="2000" b="1" dirty="0"/>
              <a:t>Professional</a:t>
            </a:r>
          </a:p>
          <a:p>
            <a:pPr algn="ctr">
              <a:lnSpc>
                <a:spcPct val="90000"/>
              </a:lnSpc>
            </a:pPr>
            <a:r>
              <a:rPr lang="en-US" sz="2000" b="1" dirty="0"/>
              <a:t>Development</a:t>
            </a:r>
          </a:p>
        </p:txBody>
      </p:sp>
      <p:sp>
        <p:nvSpPr>
          <p:cNvPr id="14" name="Rectangle 13">
            <a:extLst>
              <a:ext uri="{FF2B5EF4-FFF2-40B4-BE49-F238E27FC236}">
                <a16:creationId xmlns:a16="http://schemas.microsoft.com/office/drawing/2014/main" id="{48D47508-13E4-1F4D-BCA4-C995D76C0C88}"/>
              </a:ext>
            </a:extLst>
          </p:cNvPr>
          <p:cNvSpPr/>
          <p:nvPr/>
        </p:nvSpPr>
        <p:spPr>
          <a:xfrm>
            <a:off x="6114922" y="3007259"/>
            <a:ext cx="3378063"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lnSpc>
                <a:spcPct val="90000"/>
              </a:lnSpc>
            </a:pPr>
            <a:r>
              <a:rPr lang="en-US" sz="2000" b="1" dirty="0"/>
              <a:t>Entrepreneurship</a:t>
            </a:r>
          </a:p>
        </p:txBody>
      </p:sp>
      <p:sp>
        <p:nvSpPr>
          <p:cNvPr id="15" name="Rectangle 14">
            <a:extLst>
              <a:ext uri="{FF2B5EF4-FFF2-40B4-BE49-F238E27FC236}">
                <a16:creationId xmlns:a16="http://schemas.microsoft.com/office/drawing/2014/main" id="{E30CDAED-FB91-334F-85D0-20CDD3A9A61D}"/>
              </a:ext>
            </a:extLst>
          </p:cNvPr>
          <p:cNvSpPr/>
          <p:nvPr/>
        </p:nvSpPr>
        <p:spPr>
          <a:xfrm>
            <a:off x="2069385" y="4400321"/>
            <a:ext cx="3378064"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lnSpc>
                <a:spcPct val="90000"/>
              </a:lnSpc>
            </a:pPr>
            <a:r>
              <a:rPr lang="en-US" sz="2000" b="1" dirty="0"/>
              <a:t>Policy</a:t>
            </a:r>
          </a:p>
        </p:txBody>
      </p:sp>
      <p:sp>
        <p:nvSpPr>
          <p:cNvPr id="16" name="Rectangle 15">
            <a:extLst>
              <a:ext uri="{FF2B5EF4-FFF2-40B4-BE49-F238E27FC236}">
                <a16:creationId xmlns:a16="http://schemas.microsoft.com/office/drawing/2014/main" id="{95363398-7036-D34A-830A-D3DBE63CE7F8}"/>
              </a:ext>
            </a:extLst>
          </p:cNvPr>
          <p:cNvSpPr/>
          <p:nvPr/>
        </p:nvSpPr>
        <p:spPr>
          <a:xfrm>
            <a:off x="6114922" y="4400321"/>
            <a:ext cx="3378063"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lnSpc>
                <a:spcPct val="90000"/>
              </a:lnSpc>
            </a:pPr>
            <a:r>
              <a:rPr lang="en-US" sz="2000" b="1" dirty="0"/>
              <a:t>Pastoral</a:t>
            </a:r>
          </a:p>
          <a:p>
            <a:pPr algn="ctr">
              <a:lnSpc>
                <a:spcPct val="90000"/>
              </a:lnSpc>
            </a:pPr>
            <a:r>
              <a:rPr lang="en-US" sz="2000" b="1" dirty="0"/>
              <a:t>Services</a:t>
            </a:r>
          </a:p>
        </p:txBody>
      </p:sp>
      <p:grpSp>
        <p:nvGrpSpPr>
          <p:cNvPr id="17" name="Group 16">
            <a:extLst>
              <a:ext uri="{FF2B5EF4-FFF2-40B4-BE49-F238E27FC236}">
                <a16:creationId xmlns:a16="http://schemas.microsoft.com/office/drawing/2014/main" id="{DE9D293D-B00A-F944-87E3-37B198820A9A}"/>
              </a:ext>
            </a:extLst>
          </p:cNvPr>
          <p:cNvGrpSpPr/>
          <p:nvPr/>
        </p:nvGrpSpPr>
        <p:grpSpPr>
          <a:xfrm>
            <a:off x="4665617" y="3156102"/>
            <a:ext cx="2231136" cy="2231136"/>
            <a:chOff x="4967082" y="3330955"/>
            <a:chExt cx="2231136" cy="2231136"/>
          </a:xfrm>
        </p:grpSpPr>
        <p:sp>
          <p:nvSpPr>
            <p:cNvPr id="18" name="Oval 17">
              <a:extLst>
                <a:ext uri="{FF2B5EF4-FFF2-40B4-BE49-F238E27FC236}">
                  <a16:creationId xmlns:a16="http://schemas.microsoft.com/office/drawing/2014/main" id="{24E13DEE-F920-4246-8340-90B36EB58D46}"/>
                </a:ext>
              </a:extLst>
            </p:cNvPr>
            <p:cNvSpPr/>
            <p:nvPr/>
          </p:nvSpPr>
          <p:spPr>
            <a:xfrm>
              <a:off x="4967082" y="3330955"/>
              <a:ext cx="2231136" cy="2231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36DF821-AAE9-6043-9292-B3E4169DE9CE}"/>
                </a:ext>
              </a:extLst>
            </p:cNvPr>
            <p:cNvSpPr/>
            <p:nvPr/>
          </p:nvSpPr>
          <p:spPr>
            <a:xfrm>
              <a:off x="5191365" y="3555238"/>
              <a:ext cx="1782571" cy="1782571"/>
            </a:xfrm>
            <a:prstGeom prst="ellipse">
              <a:avLst/>
            </a:prstGeom>
            <a:solidFill>
              <a:srgbClr val="A0AB3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2000" b="1" dirty="0"/>
                <a:t>Leadership</a:t>
              </a:r>
            </a:p>
            <a:p>
              <a:pPr algn="ctr">
                <a:lnSpc>
                  <a:spcPct val="90000"/>
                </a:lnSpc>
              </a:pPr>
              <a:r>
                <a:rPr lang="en-US" sz="2000" b="1" dirty="0"/>
                <a:t>Fellows</a:t>
              </a:r>
            </a:p>
          </p:txBody>
        </p:sp>
      </p:grpSp>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OPdA Mission</a:t>
            </a:r>
            <a:endParaRPr lang="en-US" sz="2800" dirty="0"/>
          </a:p>
        </p:txBody>
      </p:sp>
    </p:spTree>
    <p:extLst>
      <p:ext uri="{BB962C8B-B14F-4D97-AF65-F5344CB8AC3E}">
        <p14:creationId xmlns:p14="http://schemas.microsoft.com/office/powerpoint/2010/main" val="722621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Leadership Fellowships</a:t>
            </a:r>
            <a:endParaRPr lang="en-US" sz="2800" dirty="0"/>
          </a:p>
        </p:txBody>
      </p:sp>
      <p:pic>
        <p:nvPicPr>
          <p:cNvPr id="5" name="Picture 4">
            <a:extLst>
              <a:ext uri="{FF2B5EF4-FFF2-40B4-BE49-F238E27FC236}">
                <a16:creationId xmlns:a16="http://schemas.microsoft.com/office/drawing/2014/main" id="{F63836EB-CBC2-7F4C-A2E7-A6196BB25565}"/>
              </a:ext>
            </a:extLst>
          </p:cNvPr>
          <p:cNvPicPr>
            <a:picLocks noChangeAspect="1"/>
          </p:cNvPicPr>
          <p:nvPr/>
        </p:nvPicPr>
        <p:blipFill rotWithShape="1">
          <a:blip r:embed="rId4"/>
          <a:srcRect t="5764" b="6292"/>
          <a:stretch/>
        </p:blipFill>
        <p:spPr>
          <a:xfrm>
            <a:off x="994571" y="1614197"/>
            <a:ext cx="8617280" cy="4795935"/>
          </a:xfrm>
          <a:prstGeom prst="rect">
            <a:avLst/>
          </a:prstGeom>
        </p:spPr>
      </p:pic>
    </p:spTree>
    <p:extLst>
      <p:ext uri="{BB962C8B-B14F-4D97-AF65-F5344CB8AC3E}">
        <p14:creationId xmlns:p14="http://schemas.microsoft.com/office/powerpoint/2010/main" val="17008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Postdocs to Innovators</a:t>
            </a:r>
            <a:endParaRPr lang="en-US" sz="2800" dirty="0"/>
          </a:p>
        </p:txBody>
      </p:sp>
      <p:pic>
        <p:nvPicPr>
          <p:cNvPr id="3" name="Picture 2">
            <a:extLst>
              <a:ext uri="{FF2B5EF4-FFF2-40B4-BE49-F238E27FC236}">
                <a16:creationId xmlns:a16="http://schemas.microsoft.com/office/drawing/2014/main" id="{8D5E1299-1607-F148-8664-E9247FC7B3C3}"/>
              </a:ext>
            </a:extLst>
          </p:cNvPr>
          <p:cNvPicPr>
            <a:picLocks noChangeAspect="1"/>
          </p:cNvPicPr>
          <p:nvPr/>
        </p:nvPicPr>
        <p:blipFill>
          <a:blip r:embed="rId4"/>
          <a:stretch>
            <a:fillRect/>
          </a:stretch>
        </p:blipFill>
        <p:spPr>
          <a:xfrm>
            <a:off x="1753408" y="2036649"/>
            <a:ext cx="7086150" cy="4724100"/>
          </a:xfrm>
          <a:prstGeom prst="rect">
            <a:avLst/>
          </a:prstGeom>
        </p:spPr>
      </p:pic>
      <p:sp>
        <p:nvSpPr>
          <p:cNvPr id="8" name="TextBox 7">
            <a:extLst>
              <a:ext uri="{FF2B5EF4-FFF2-40B4-BE49-F238E27FC236}">
                <a16:creationId xmlns:a16="http://schemas.microsoft.com/office/drawing/2014/main" id="{0BBB475C-849B-CB47-9AD5-CCCBFAD67BFD}"/>
              </a:ext>
            </a:extLst>
          </p:cNvPr>
          <p:cNvSpPr txBox="1"/>
          <p:nvPr/>
        </p:nvSpPr>
        <p:spPr>
          <a:xfrm>
            <a:off x="838200" y="1321809"/>
            <a:ext cx="9482559" cy="584775"/>
          </a:xfrm>
          <a:prstGeom prst="rect">
            <a:avLst/>
          </a:prstGeom>
          <a:noFill/>
        </p:spPr>
        <p:txBody>
          <a:bodyPr wrap="square" rtlCol="0">
            <a:spAutoFit/>
          </a:bodyPr>
          <a:lstStyle/>
          <a:p>
            <a:r>
              <a:rPr lang="en-US" sz="1600" dirty="0">
                <a:latin typeface="Myriad Pro"/>
                <a:cs typeface="Myriad Pro"/>
              </a:rPr>
              <a:t>Developing researchers to pursue careers that will be personally and professionally meaningful both within and outside of academia</a:t>
            </a:r>
          </a:p>
        </p:txBody>
      </p:sp>
    </p:spTree>
    <p:extLst>
      <p:ext uri="{BB962C8B-B14F-4D97-AF65-F5344CB8AC3E}">
        <p14:creationId xmlns:p14="http://schemas.microsoft.com/office/powerpoint/2010/main" val="236537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Mentoring for postdocs</a:t>
            </a:r>
            <a:endParaRPr lang="en-US" sz="2800" dirty="0"/>
          </a:p>
        </p:txBody>
      </p:sp>
      <p:sp>
        <p:nvSpPr>
          <p:cNvPr id="5" name="TextBox 4">
            <a:extLst>
              <a:ext uri="{FF2B5EF4-FFF2-40B4-BE49-F238E27FC236}">
                <a16:creationId xmlns:a16="http://schemas.microsoft.com/office/drawing/2014/main" id="{DA56ECAC-013A-C04C-8DA6-7B1750C4748F}"/>
              </a:ext>
            </a:extLst>
          </p:cNvPr>
          <p:cNvSpPr txBox="1"/>
          <p:nvPr/>
        </p:nvSpPr>
        <p:spPr>
          <a:xfrm>
            <a:off x="515372" y="1614197"/>
            <a:ext cx="8173156" cy="4870564"/>
          </a:xfrm>
          <a:prstGeom prst="rect">
            <a:avLst/>
          </a:prstGeom>
          <a:noFill/>
        </p:spPr>
        <p:txBody>
          <a:bodyPr wrap="square" rtlCol="0">
            <a:spAutoFit/>
          </a:bodyPr>
          <a:lstStyle/>
          <a:p>
            <a:pPr marL="285750" indent="-285750">
              <a:lnSpc>
                <a:spcPct val="125000"/>
              </a:lnSpc>
              <a:buFont typeface="Arial" charset="0"/>
              <a:buChar char="•"/>
            </a:pPr>
            <a:r>
              <a:rPr lang="en-US" dirty="0">
                <a:latin typeface="Myriad Pro" panose="020B0503030403020204" pitchFamily="34" charset="0"/>
              </a:rPr>
              <a:t>Postdocs are individually matched with an academic working in a related but different research area or with a mentor from outside academia</a:t>
            </a:r>
          </a:p>
          <a:p>
            <a:pPr marL="742950" lvl="1" indent="-285750">
              <a:lnSpc>
                <a:spcPct val="125000"/>
              </a:lnSpc>
              <a:buFont typeface="Arial" charset="0"/>
              <a:buChar char="•"/>
            </a:pPr>
            <a:endParaRPr lang="en-US" dirty="0">
              <a:latin typeface="Myriad Pro" panose="020B0503030403020204" pitchFamily="34" charset="0"/>
            </a:endParaRPr>
          </a:p>
          <a:p>
            <a:pPr marL="285750" indent="-285750">
              <a:lnSpc>
                <a:spcPct val="125000"/>
              </a:lnSpc>
              <a:buFont typeface="Arial" charset="0"/>
              <a:buChar char="•"/>
            </a:pPr>
            <a:r>
              <a:rPr lang="en-US" dirty="0">
                <a:latin typeface="Myriad Pro" panose="020B0503030403020204" pitchFamily="34" charset="0"/>
              </a:rPr>
              <a:t>Postdocs can be mentored on a range of topics, including:</a:t>
            </a:r>
          </a:p>
          <a:p>
            <a:pPr marL="742950" lvl="1" indent="-285750">
              <a:lnSpc>
                <a:spcPct val="125000"/>
              </a:lnSpc>
              <a:buFont typeface="Arial" charset="0"/>
              <a:buChar char="•"/>
            </a:pPr>
            <a:r>
              <a:rPr lang="en-US" dirty="0">
                <a:latin typeface="Myriad Pro" panose="020B0503030403020204" pitchFamily="34" charset="0"/>
              </a:rPr>
              <a:t>career development and progression</a:t>
            </a:r>
          </a:p>
          <a:p>
            <a:pPr marL="742950" lvl="1" indent="-285750">
              <a:lnSpc>
                <a:spcPct val="125000"/>
              </a:lnSpc>
              <a:buFont typeface="Arial" charset="0"/>
              <a:buChar char="•"/>
            </a:pPr>
            <a:r>
              <a:rPr lang="en-US" dirty="0">
                <a:latin typeface="Myriad Pro" panose="020B0503030403020204" pitchFamily="34" charset="0"/>
              </a:rPr>
              <a:t>work-life balance / parenthood</a:t>
            </a:r>
          </a:p>
          <a:p>
            <a:pPr marL="742950" lvl="1" indent="-285750">
              <a:lnSpc>
                <a:spcPct val="125000"/>
              </a:lnSpc>
              <a:buFont typeface="Arial" charset="0"/>
              <a:buChar char="•"/>
            </a:pPr>
            <a:r>
              <a:rPr lang="en-US" dirty="0">
                <a:latin typeface="Myriad Pro" panose="020B0503030403020204" pitchFamily="34" charset="0"/>
              </a:rPr>
              <a:t>management / colleague / team issues</a:t>
            </a:r>
          </a:p>
          <a:p>
            <a:pPr marL="742950" lvl="1" indent="-285750">
              <a:lnSpc>
                <a:spcPct val="125000"/>
              </a:lnSpc>
              <a:buFont typeface="Arial" charset="0"/>
              <a:buChar char="•"/>
            </a:pPr>
            <a:r>
              <a:rPr lang="en-US" dirty="0">
                <a:latin typeface="Myriad Pro" panose="020B0503030403020204" pitchFamily="34" charset="0"/>
              </a:rPr>
              <a:t>self reflection / growth / confidence building</a:t>
            </a:r>
          </a:p>
          <a:p>
            <a:pPr marL="742950" lvl="1" indent="-285750">
              <a:lnSpc>
                <a:spcPct val="125000"/>
              </a:lnSpc>
              <a:buFont typeface="Arial" charset="0"/>
              <a:buChar char="•"/>
            </a:pPr>
            <a:r>
              <a:rPr lang="en-US" dirty="0">
                <a:latin typeface="Myriad Pro" panose="020B0503030403020204" pitchFamily="34" charset="0"/>
              </a:rPr>
              <a:t>goal setting</a:t>
            </a:r>
          </a:p>
          <a:p>
            <a:pPr marL="285750" indent="-285750">
              <a:lnSpc>
                <a:spcPct val="125000"/>
              </a:lnSpc>
              <a:buFont typeface="Arial" charset="0"/>
              <a:buChar char="•"/>
            </a:pPr>
            <a:endParaRPr lang="en-US" dirty="0">
              <a:latin typeface="Myriad Pro" panose="020B0503030403020204" pitchFamily="34" charset="0"/>
            </a:endParaRPr>
          </a:p>
          <a:p>
            <a:pPr marL="285750" indent="-285750">
              <a:lnSpc>
                <a:spcPct val="125000"/>
              </a:lnSpc>
              <a:buFont typeface="Arial" charset="0"/>
              <a:buChar char="•"/>
            </a:pPr>
            <a:r>
              <a:rPr lang="en-US" dirty="0">
                <a:latin typeface="Myriad Pro" panose="020B0503030403020204" pitchFamily="34" charset="0"/>
              </a:rPr>
              <a:t>As part of the </a:t>
            </a:r>
            <a:r>
              <a:rPr lang="en-US" dirty="0" err="1">
                <a:latin typeface="Myriad Pro" panose="020B0503030403020204" pitchFamily="34" charset="0"/>
              </a:rPr>
              <a:t>programme</a:t>
            </a:r>
            <a:r>
              <a:rPr lang="en-US" dirty="0">
                <a:latin typeface="Myriad Pro" panose="020B0503030403020204" pitchFamily="34" charset="0"/>
              </a:rPr>
              <a:t>, mentors and postdocs:</a:t>
            </a:r>
          </a:p>
          <a:p>
            <a:pPr marL="742950" lvl="1" indent="-285750">
              <a:lnSpc>
                <a:spcPct val="125000"/>
              </a:lnSpc>
              <a:buFont typeface="Arial" charset="0"/>
              <a:buChar char="•"/>
            </a:pPr>
            <a:r>
              <a:rPr lang="en-US" dirty="0">
                <a:latin typeface="Myriad Pro" panose="020B0503030403020204" pitchFamily="34" charset="0"/>
              </a:rPr>
              <a:t>will receive training on developmental mentoring to facilitate interactions</a:t>
            </a:r>
          </a:p>
          <a:p>
            <a:pPr marL="742950" lvl="1" indent="-285750">
              <a:lnSpc>
                <a:spcPct val="125000"/>
              </a:lnSpc>
              <a:buFont typeface="Arial" charset="0"/>
              <a:buChar char="•"/>
            </a:pPr>
            <a:r>
              <a:rPr lang="en-US" dirty="0">
                <a:latin typeface="Myriad Pro" panose="020B0503030403020204" pitchFamily="34" charset="0"/>
              </a:rPr>
              <a:t>will meet 4-6 times over a 1-year period</a:t>
            </a:r>
          </a:p>
          <a:p>
            <a:pPr marL="285750" indent="-285750">
              <a:buFont typeface="Arial" charset="0"/>
              <a:buChar char="•"/>
            </a:pPr>
            <a:endParaRPr lang="en-US" dirty="0"/>
          </a:p>
        </p:txBody>
      </p:sp>
      <p:pic>
        <p:nvPicPr>
          <p:cNvPr id="6" name="Picture 5">
            <a:extLst>
              <a:ext uri="{FF2B5EF4-FFF2-40B4-BE49-F238E27FC236}">
                <a16:creationId xmlns:a16="http://schemas.microsoft.com/office/drawing/2014/main" id="{D2EB88B5-67C9-114C-809B-997450DB8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864" y="2312056"/>
            <a:ext cx="1909544" cy="2864316"/>
          </a:xfrm>
          <a:prstGeom prst="rect">
            <a:avLst/>
          </a:prstGeom>
        </p:spPr>
      </p:pic>
    </p:spTree>
    <p:extLst>
      <p:ext uri="{BB962C8B-B14F-4D97-AF65-F5344CB8AC3E}">
        <p14:creationId xmlns:p14="http://schemas.microsoft.com/office/powerpoint/2010/main" val="102354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College affiliations</a:t>
            </a:r>
            <a:endParaRPr lang="en-US" sz="2800" dirty="0"/>
          </a:p>
        </p:txBody>
      </p:sp>
      <p:sp>
        <p:nvSpPr>
          <p:cNvPr id="5" name="TextBox 4">
            <a:extLst>
              <a:ext uri="{FF2B5EF4-FFF2-40B4-BE49-F238E27FC236}">
                <a16:creationId xmlns:a16="http://schemas.microsoft.com/office/drawing/2014/main" id="{DD937382-2999-EF44-9AB7-7DCCC0D7C61A}"/>
              </a:ext>
            </a:extLst>
          </p:cNvPr>
          <p:cNvSpPr txBox="1"/>
          <p:nvPr/>
        </p:nvSpPr>
        <p:spPr>
          <a:xfrm>
            <a:off x="838200" y="1614197"/>
            <a:ext cx="9108233" cy="4247317"/>
          </a:xfrm>
          <a:prstGeom prst="rect">
            <a:avLst/>
          </a:prstGeom>
          <a:noFill/>
        </p:spPr>
        <p:txBody>
          <a:bodyPr wrap="square" rtlCol="0">
            <a:spAutoFit/>
          </a:bodyPr>
          <a:lstStyle/>
          <a:p>
            <a:r>
              <a:rPr lang="en-GB" dirty="0">
                <a:latin typeface="Myriad Pro" panose="020B0503030403020204" pitchFamily="34" charset="0"/>
              </a:rPr>
              <a:t>A formal College attachment allows postdocs to carry on with their day-to-day research whilst enjoying the facilities, benefits, teaching opportunities and interdisciplinary contacts that a College could offer.</a:t>
            </a:r>
          </a:p>
          <a:p>
            <a:endParaRPr lang="en-GB" dirty="0">
              <a:latin typeface="Myriad Pro" panose="020B0503030403020204" pitchFamily="34" charset="0"/>
            </a:endParaRPr>
          </a:p>
          <a:p>
            <a:r>
              <a:rPr lang="en-GB" dirty="0">
                <a:latin typeface="Myriad Pro" panose="020B0503030403020204" pitchFamily="34" charset="0"/>
              </a:rPr>
              <a:t>In 2015 the OPdA launched a project to expand College affiliations across the University.</a:t>
            </a:r>
          </a:p>
          <a:p>
            <a:endParaRPr lang="en-GB" dirty="0">
              <a:latin typeface="Myriad Pro" panose="020B0503030403020204" pitchFamily="34" charset="0"/>
            </a:endParaRPr>
          </a:p>
          <a:p>
            <a:endParaRPr lang="en-GB" dirty="0">
              <a:latin typeface="Myriad Pro" panose="020B0503030403020204" pitchFamily="34" charset="0"/>
            </a:endParaRPr>
          </a:p>
          <a:p>
            <a:pPr marL="285750" indent="-285750">
              <a:buFont typeface="Arial" panose="020B0604020202020204" pitchFamily="34" charset="0"/>
              <a:buChar char="•"/>
            </a:pPr>
            <a:r>
              <a:rPr lang="en-GB" dirty="0">
                <a:latin typeface="Myriad Pro" panose="020B0503030403020204" pitchFamily="34" charset="0"/>
              </a:rPr>
              <a:t>Affiliation opportunities have expanded </a:t>
            </a:r>
            <a:r>
              <a:rPr lang="en-GB" b="1" dirty="0">
                <a:solidFill>
                  <a:srgbClr val="A0AB3A"/>
                </a:solidFill>
                <a:latin typeface="Myriad Pro Semibold" panose="020B0503030403020204" pitchFamily="34" charset="0"/>
              </a:rPr>
              <a:t>33% since 2016 </a:t>
            </a:r>
            <a:r>
              <a:rPr lang="en-GB" dirty="0">
                <a:latin typeface="Myriad Pro" panose="020B0503030403020204" pitchFamily="34" charset="0"/>
              </a:rPr>
              <a:t>with </a:t>
            </a:r>
            <a:r>
              <a:rPr lang="en-GB" b="1" dirty="0">
                <a:solidFill>
                  <a:srgbClr val="A0AB3A"/>
                </a:solidFill>
                <a:latin typeface="Myriad Pro Semibold" panose="020B0503030403020204" pitchFamily="34" charset="0"/>
              </a:rPr>
              <a:t>more than 25% </a:t>
            </a:r>
            <a:r>
              <a:rPr lang="en-GB" dirty="0">
                <a:latin typeface="Myriad Pro" panose="020B0503030403020204" pitchFamily="34" charset="0"/>
              </a:rPr>
              <a:t>of the overall postdoc community now holding affiliations</a:t>
            </a:r>
          </a:p>
          <a:p>
            <a:pPr marL="285750" indent="-285750">
              <a:buFont typeface="Arial" panose="020B0604020202020204" pitchFamily="34" charset="0"/>
              <a:buChar char="•"/>
            </a:pPr>
            <a:endParaRPr lang="en-GB" dirty="0">
              <a:latin typeface="Myriad Pro" panose="020B0503030403020204" pitchFamily="34" charset="0"/>
            </a:endParaRPr>
          </a:p>
          <a:p>
            <a:pPr marL="285750" indent="-285750">
              <a:buFont typeface="Arial" panose="020B0604020202020204" pitchFamily="34" charset="0"/>
              <a:buChar char="•"/>
            </a:pPr>
            <a:r>
              <a:rPr lang="en-GB" dirty="0">
                <a:latin typeface="Myriad Pro" panose="020B0503030403020204" pitchFamily="34" charset="0"/>
              </a:rPr>
              <a:t>Approximately </a:t>
            </a:r>
            <a:r>
              <a:rPr lang="en-GB" b="1" dirty="0">
                <a:solidFill>
                  <a:srgbClr val="A0AB3A"/>
                </a:solidFill>
                <a:latin typeface="Myriad Pro Semibold" panose="020B0503030403020204" pitchFamily="34" charset="0"/>
              </a:rPr>
              <a:t>900 postdocs</a:t>
            </a:r>
            <a:r>
              <a:rPr lang="en-GB" dirty="0">
                <a:latin typeface="Myriad Pro" panose="020B0503030403020204" pitchFamily="34" charset="0"/>
              </a:rPr>
              <a:t> are currently affiliated, with around </a:t>
            </a:r>
            <a:r>
              <a:rPr lang="en-GB" b="1" dirty="0">
                <a:solidFill>
                  <a:srgbClr val="A0AB3A"/>
                </a:solidFill>
                <a:latin typeface="Myriad Pro Semibold" panose="020B0503030403020204" pitchFamily="34" charset="0"/>
              </a:rPr>
              <a:t>700</a:t>
            </a:r>
            <a:r>
              <a:rPr lang="en-GB" dirty="0">
                <a:latin typeface="Myriad Pro" panose="020B0503030403020204" pitchFamily="34" charset="0"/>
              </a:rPr>
              <a:t> being non-stipendiary and typically tenured for one to three years</a:t>
            </a:r>
          </a:p>
          <a:p>
            <a:pPr marL="285750" indent="-285750">
              <a:buFont typeface="Arial" panose="020B0604020202020204" pitchFamily="34" charset="0"/>
              <a:buChar char="•"/>
            </a:pPr>
            <a:endParaRPr lang="en-GB" dirty="0">
              <a:latin typeface="Myriad Pro" panose="020B0503030403020204" pitchFamily="34" charset="0"/>
            </a:endParaRPr>
          </a:p>
          <a:p>
            <a:pPr marL="285750" indent="-285750">
              <a:buFont typeface="Arial" panose="020B0604020202020204" pitchFamily="34" charset="0"/>
              <a:buChar char="•"/>
            </a:pPr>
            <a:r>
              <a:rPr lang="en-GB" dirty="0">
                <a:latin typeface="Myriad Pro" panose="020B0503030403020204" pitchFamily="34" charset="0"/>
              </a:rPr>
              <a:t>Currently </a:t>
            </a:r>
            <a:r>
              <a:rPr lang="en-GB" b="1" dirty="0">
                <a:solidFill>
                  <a:srgbClr val="A0AB3A"/>
                </a:solidFill>
                <a:latin typeface="Myriad Pro Semibold" panose="020B0503030403020204" pitchFamily="34" charset="0"/>
              </a:rPr>
              <a:t>22 Colleges </a:t>
            </a:r>
            <a:r>
              <a:rPr lang="en-GB" dirty="0">
                <a:latin typeface="Myriad Pro" panose="020B0503030403020204" pitchFamily="34" charset="0"/>
              </a:rPr>
              <a:t>receive funding to run facilitated activities and benefit from a network of college postdoc convenors</a:t>
            </a:r>
          </a:p>
        </p:txBody>
      </p:sp>
    </p:spTree>
    <p:extLst>
      <p:ext uri="{BB962C8B-B14F-4D97-AF65-F5344CB8AC3E}">
        <p14:creationId xmlns:p14="http://schemas.microsoft.com/office/powerpoint/2010/main" val="1382290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Keeping you informed</a:t>
            </a:r>
            <a:endParaRPr lang="en-US" sz="2800" dirty="0"/>
          </a:p>
        </p:txBody>
      </p:sp>
      <p:sp>
        <p:nvSpPr>
          <p:cNvPr id="5" name="TextBox 4">
            <a:extLst>
              <a:ext uri="{FF2B5EF4-FFF2-40B4-BE49-F238E27FC236}">
                <a16:creationId xmlns:a16="http://schemas.microsoft.com/office/drawing/2014/main" id="{8A897013-CB15-1A4F-8A45-7C7C9FE781D9}"/>
              </a:ext>
            </a:extLst>
          </p:cNvPr>
          <p:cNvSpPr txBox="1"/>
          <p:nvPr/>
        </p:nvSpPr>
        <p:spPr>
          <a:xfrm>
            <a:off x="838200" y="1614197"/>
            <a:ext cx="9482558" cy="400110"/>
          </a:xfrm>
          <a:prstGeom prst="rect">
            <a:avLst/>
          </a:prstGeom>
          <a:noFill/>
        </p:spPr>
        <p:txBody>
          <a:bodyPr wrap="square" rtlCol="0">
            <a:spAutoFit/>
          </a:bodyPr>
          <a:lstStyle/>
          <a:p>
            <a:r>
              <a:rPr lang="en-US" sz="2000" dirty="0">
                <a:latin typeface="Myriad Pro"/>
                <a:cs typeface="Myriad Pro"/>
              </a:rPr>
              <a:t>The OPdA provides a clear point of information and regular updates through:</a:t>
            </a:r>
          </a:p>
        </p:txBody>
      </p:sp>
      <p:sp>
        <p:nvSpPr>
          <p:cNvPr id="6" name="TextBox 5">
            <a:extLst>
              <a:ext uri="{FF2B5EF4-FFF2-40B4-BE49-F238E27FC236}">
                <a16:creationId xmlns:a16="http://schemas.microsoft.com/office/drawing/2014/main" id="{DF9AD87E-C389-D945-B7F0-C88DDCDA1ABE}"/>
              </a:ext>
            </a:extLst>
          </p:cNvPr>
          <p:cNvSpPr txBox="1"/>
          <p:nvPr/>
        </p:nvSpPr>
        <p:spPr>
          <a:xfrm>
            <a:off x="627808" y="4220110"/>
            <a:ext cx="2800739" cy="1200329"/>
          </a:xfrm>
          <a:prstGeom prst="rect">
            <a:avLst/>
          </a:prstGeom>
          <a:noFill/>
        </p:spPr>
        <p:txBody>
          <a:bodyPr wrap="square" rtlCol="0">
            <a:spAutoFit/>
          </a:bodyPr>
          <a:lstStyle/>
          <a:p>
            <a:pPr algn="ctr"/>
            <a:r>
              <a:rPr lang="en-US" dirty="0">
                <a:latin typeface="Myriad Pro"/>
                <a:cs typeface="Myriad Pro"/>
              </a:rPr>
              <a:t>Weekly email bulletin with upcoming events, training, funding and other opportunities</a:t>
            </a:r>
          </a:p>
        </p:txBody>
      </p:sp>
      <p:sp>
        <p:nvSpPr>
          <p:cNvPr id="8" name="TextBox 7">
            <a:extLst>
              <a:ext uri="{FF2B5EF4-FFF2-40B4-BE49-F238E27FC236}">
                <a16:creationId xmlns:a16="http://schemas.microsoft.com/office/drawing/2014/main" id="{FCF3DF23-53CB-ED4E-AE9E-535402E8ADC5}"/>
              </a:ext>
            </a:extLst>
          </p:cNvPr>
          <p:cNvSpPr txBox="1"/>
          <p:nvPr/>
        </p:nvSpPr>
        <p:spPr>
          <a:xfrm>
            <a:off x="4073914" y="4220110"/>
            <a:ext cx="2800739" cy="923330"/>
          </a:xfrm>
          <a:prstGeom prst="rect">
            <a:avLst/>
          </a:prstGeom>
          <a:noFill/>
        </p:spPr>
        <p:txBody>
          <a:bodyPr wrap="square" rtlCol="0">
            <a:spAutoFit/>
          </a:bodyPr>
          <a:lstStyle/>
          <a:p>
            <a:pPr algn="ctr"/>
            <a:r>
              <a:rPr lang="en-US" dirty="0">
                <a:latin typeface="Myriad Pro"/>
                <a:cs typeface="Myriad Pro"/>
              </a:rPr>
              <a:t>Follow us on Twitter for news &amp; updates from/for the postdoc community</a:t>
            </a:r>
          </a:p>
        </p:txBody>
      </p:sp>
      <p:sp>
        <p:nvSpPr>
          <p:cNvPr id="9" name="TextBox 8">
            <a:extLst>
              <a:ext uri="{FF2B5EF4-FFF2-40B4-BE49-F238E27FC236}">
                <a16:creationId xmlns:a16="http://schemas.microsoft.com/office/drawing/2014/main" id="{6CC1D9A8-F135-8A4B-8A01-1A21AC391251}"/>
              </a:ext>
            </a:extLst>
          </p:cNvPr>
          <p:cNvSpPr txBox="1"/>
          <p:nvPr/>
        </p:nvSpPr>
        <p:spPr>
          <a:xfrm>
            <a:off x="7520020" y="4220110"/>
            <a:ext cx="2800739" cy="1477328"/>
          </a:xfrm>
          <a:prstGeom prst="rect">
            <a:avLst/>
          </a:prstGeom>
          <a:noFill/>
        </p:spPr>
        <p:txBody>
          <a:bodyPr wrap="square" rtlCol="0">
            <a:spAutoFit/>
          </a:bodyPr>
          <a:lstStyle/>
          <a:p>
            <a:pPr algn="ctr"/>
            <a:r>
              <a:rPr lang="en-US" dirty="0">
                <a:latin typeface="Myriad Pro"/>
                <a:cs typeface="Myriad Pro"/>
              </a:rPr>
              <a:t>Online Postdoc Calendar:</a:t>
            </a:r>
          </a:p>
          <a:p>
            <a:pPr algn="ctr"/>
            <a:r>
              <a:rPr lang="en-US" dirty="0">
                <a:latin typeface="Myriad Pro"/>
                <a:cs typeface="Myriad Pro"/>
              </a:rPr>
              <a:t>collates events for postdocs from over 20 providers across the University</a:t>
            </a:r>
          </a:p>
        </p:txBody>
      </p:sp>
      <p:pic>
        <p:nvPicPr>
          <p:cNvPr id="4" name="Picture 3">
            <a:extLst>
              <a:ext uri="{FF2B5EF4-FFF2-40B4-BE49-F238E27FC236}">
                <a16:creationId xmlns:a16="http://schemas.microsoft.com/office/drawing/2014/main" id="{34128B05-4F36-9F4E-8697-449A307895DB}"/>
              </a:ext>
            </a:extLst>
          </p:cNvPr>
          <p:cNvPicPr>
            <a:picLocks noChangeAspect="1"/>
          </p:cNvPicPr>
          <p:nvPr/>
        </p:nvPicPr>
        <p:blipFill>
          <a:blip r:embed="rId4"/>
          <a:stretch>
            <a:fillRect/>
          </a:stretch>
        </p:blipFill>
        <p:spPr>
          <a:xfrm>
            <a:off x="4903284" y="2611255"/>
            <a:ext cx="1352389" cy="1111738"/>
          </a:xfrm>
          <a:prstGeom prst="rect">
            <a:avLst/>
          </a:prstGeom>
        </p:spPr>
      </p:pic>
      <p:pic>
        <p:nvPicPr>
          <p:cNvPr id="10" name="Picture 9">
            <a:extLst>
              <a:ext uri="{FF2B5EF4-FFF2-40B4-BE49-F238E27FC236}">
                <a16:creationId xmlns:a16="http://schemas.microsoft.com/office/drawing/2014/main" id="{624856A3-B7B7-834A-91CC-E4378450EEC7}"/>
              </a:ext>
            </a:extLst>
          </p:cNvPr>
          <p:cNvPicPr>
            <a:picLocks noChangeAspect="1"/>
          </p:cNvPicPr>
          <p:nvPr/>
        </p:nvPicPr>
        <p:blipFill>
          <a:blip r:embed="rId5"/>
          <a:stretch>
            <a:fillRect/>
          </a:stretch>
        </p:blipFill>
        <p:spPr>
          <a:xfrm>
            <a:off x="7928150" y="2528159"/>
            <a:ext cx="1984478" cy="1529702"/>
          </a:xfrm>
          <a:prstGeom prst="rect">
            <a:avLst/>
          </a:prstGeom>
        </p:spPr>
      </p:pic>
      <p:pic>
        <p:nvPicPr>
          <p:cNvPr id="11" name="Picture 10">
            <a:extLst>
              <a:ext uri="{FF2B5EF4-FFF2-40B4-BE49-F238E27FC236}">
                <a16:creationId xmlns:a16="http://schemas.microsoft.com/office/drawing/2014/main" id="{85A4BC90-B6F4-6847-8FAF-29AA179CBF6E}"/>
              </a:ext>
            </a:extLst>
          </p:cNvPr>
          <p:cNvPicPr>
            <a:picLocks noChangeAspect="1"/>
          </p:cNvPicPr>
          <p:nvPr/>
        </p:nvPicPr>
        <p:blipFill>
          <a:blip r:embed="rId6"/>
          <a:stretch>
            <a:fillRect/>
          </a:stretch>
        </p:blipFill>
        <p:spPr>
          <a:xfrm>
            <a:off x="1301750" y="2405628"/>
            <a:ext cx="1452854" cy="1522992"/>
          </a:xfrm>
          <a:prstGeom prst="rect">
            <a:avLst/>
          </a:prstGeom>
        </p:spPr>
      </p:pic>
      <p:sp>
        <p:nvSpPr>
          <p:cNvPr id="2" name="Rectangle 1">
            <a:extLst>
              <a:ext uri="{FF2B5EF4-FFF2-40B4-BE49-F238E27FC236}">
                <a16:creationId xmlns:a16="http://schemas.microsoft.com/office/drawing/2014/main" id="{1701AE22-987F-3C4E-B9B7-8D86E5967AB7}"/>
              </a:ext>
            </a:extLst>
          </p:cNvPr>
          <p:cNvSpPr/>
          <p:nvPr/>
        </p:nvSpPr>
        <p:spPr>
          <a:xfrm>
            <a:off x="4054473" y="5959574"/>
            <a:ext cx="3038011" cy="530915"/>
          </a:xfrm>
          <a:prstGeom prst="rect">
            <a:avLst/>
          </a:prstGeom>
        </p:spPr>
        <p:txBody>
          <a:bodyPr wrap="none">
            <a:spAutoFit/>
          </a:bodyPr>
          <a:lstStyle/>
          <a:p>
            <a:pPr>
              <a:lnSpc>
                <a:spcPct val="125000"/>
              </a:lnSpc>
            </a:pPr>
            <a:r>
              <a:rPr lang="en-US" sz="2400" b="1" dirty="0">
                <a:latin typeface="Myriad Pro Semibold" panose="020B0503030403020204" pitchFamily="34" charset="0"/>
              </a:rPr>
              <a:t>www.opda.cam.ac.uk</a:t>
            </a:r>
          </a:p>
        </p:txBody>
      </p:sp>
    </p:spTree>
    <p:extLst>
      <p:ext uri="{BB962C8B-B14F-4D97-AF65-F5344CB8AC3E}">
        <p14:creationId xmlns:p14="http://schemas.microsoft.com/office/powerpoint/2010/main" val="212812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The Postdoc </a:t>
            </a:r>
            <a:r>
              <a:rPr lang="en-US" sz="2800" b="1" dirty="0" err="1">
                <a:latin typeface="Myriad Pro"/>
                <a:cs typeface="Myriad Pro"/>
              </a:rPr>
              <a:t>Centres</a:t>
            </a:r>
            <a:endParaRPr lang="en-US" sz="2800" dirty="0"/>
          </a:p>
        </p:txBody>
      </p:sp>
      <p:pic>
        <p:nvPicPr>
          <p:cNvPr id="5" name="Picture 4">
            <a:extLst>
              <a:ext uri="{FF2B5EF4-FFF2-40B4-BE49-F238E27FC236}">
                <a16:creationId xmlns:a16="http://schemas.microsoft.com/office/drawing/2014/main" id="{BE7DAEA3-0BF6-D045-ABBA-DCE3096D7084}"/>
              </a:ext>
            </a:extLst>
          </p:cNvPr>
          <p:cNvPicPr>
            <a:picLocks noChangeAspect="1"/>
          </p:cNvPicPr>
          <p:nvPr/>
        </p:nvPicPr>
        <p:blipFill>
          <a:blip r:embed="rId4">
            <a:alphaModFix/>
          </a:blip>
          <a:stretch>
            <a:fillRect/>
          </a:stretch>
        </p:blipFill>
        <p:spPr>
          <a:xfrm>
            <a:off x="937031" y="1868916"/>
            <a:ext cx="8545528" cy="4201720"/>
          </a:xfrm>
          <a:prstGeom prst="rect">
            <a:avLst/>
          </a:prstGeom>
        </p:spPr>
      </p:pic>
      <p:pic>
        <p:nvPicPr>
          <p:cNvPr id="6" name="Picture 5">
            <a:extLst>
              <a:ext uri="{FF2B5EF4-FFF2-40B4-BE49-F238E27FC236}">
                <a16:creationId xmlns:a16="http://schemas.microsoft.com/office/drawing/2014/main" id="{AD0F96DD-8E48-2841-B1B2-676135235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652" y="3052737"/>
            <a:ext cx="2583674" cy="17207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63AE51C-39B8-4642-82A0-63C31597A9A0}"/>
              </a:ext>
            </a:extLst>
          </p:cNvPr>
          <p:cNvPicPr>
            <a:picLocks noChangeAspect="1"/>
          </p:cNvPicPr>
          <p:nvPr/>
        </p:nvPicPr>
        <p:blipFill rotWithShape="1">
          <a:blip r:embed="rId6"/>
          <a:srcRect l="20051" r="8345"/>
          <a:stretch/>
        </p:blipFill>
        <p:spPr>
          <a:xfrm>
            <a:off x="6585388" y="4791890"/>
            <a:ext cx="2528596" cy="17207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65788A9-DFCB-0B4C-BE1A-D35118261D49}"/>
              </a:ext>
            </a:extLst>
          </p:cNvPr>
          <p:cNvPicPr>
            <a:picLocks noChangeAspect="1"/>
          </p:cNvPicPr>
          <p:nvPr/>
        </p:nvPicPr>
        <p:blipFill rotWithShape="1">
          <a:blip r:embed="rId7"/>
          <a:srcRect l="-93" t="30967" r="93" b="19037"/>
          <a:stretch/>
        </p:blipFill>
        <p:spPr>
          <a:xfrm flipH="1">
            <a:off x="5782048" y="1782994"/>
            <a:ext cx="2581275" cy="17207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04AFDE0-E8E5-544E-BCC5-F2EF7E0F0357}"/>
              </a:ext>
            </a:extLst>
          </p:cNvPr>
          <p:cNvSpPr txBox="1"/>
          <p:nvPr/>
        </p:nvSpPr>
        <p:spPr>
          <a:xfrm>
            <a:off x="2095609" y="2690757"/>
            <a:ext cx="1835759" cy="369332"/>
          </a:xfrm>
          <a:prstGeom prst="rect">
            <a:avLst/>
          </a:prstGeom>
          <a:noFill/>
        </p:spPr>
        <p:txBody>
          <a:bodyPr wrap="square" rtlCol="0">
            <a:spAutoFit/>
          </a:bodyPr>
          <a:lstStyle/>
          <a:p>
            <a:r>
              <a:rPr lang="en-US" b="1" dirty="0">
                <a:latin typeface="Myriad Pro Semibold" panose="020B0503030403020204" pitchFamily="34" charset="0"/>
              </a:rPr>
              <a:t>Eddington, 2017</a:t>
            </a:r>
          </a:p>
        </p:txBody>
      </p:sp>
      <p:sp>
        <p:nvSpPr>
          <p:cNvPr id="10" name="TextBox 9">
            <a:extLst>
              <a:ext uri="{FF2B5EF4-FFF2-40B4-BE49-F238E27FC236}">
                <a16:creationId xmlns:a16="http://schemas.microsoft.com/office/drawing/2014/main" id="{A9F47E6D-72C0-0E41-8EB5-F5E575AD4658}"/>
              </a:ext>
            </a:extLst>
          </p:cNvPr>
          <p:cNvSpPr txBox="1"/>
          <p:nvPr/>
        </p:nvSpPr>
        <p:spPr>
          <a:xfrm>
            <a:off x="6233352" y="1411306"/>
            <a:ext cx="1678665" cy="369332"/>
          </a:xfrm>
          <a:prstGeom prst="rect">
            <a:avLst/>
          </a:prstGeom>
          <a:noFill/>
        </p:spPr>
        <p:txBody>
          <a:bodyPr wrap="square" rtlCol="0">
            <a:spAutoFit/>
          </a:bodyPr>
          <a:lstStyle/>
          <a:p>
            <a:r>
              <a:rPr lang="en-US" b="1" dirty="0">
                <a:latin typeface="Myriad Pro Semibold" panose="020B0503030403020204" pitchFamily="34" charset="0"/>
              </a:rPr>
              <a:t>Mill Lane, 2014</a:t>
            </a:r>
          </a:p>
        </p:txBody>
      </p:sp>
      <p:sp>
        <p:nvSpPr>
          <p:cNvPr id="11" name="TextBox 10">
            <a:extLst>
              <a:ext uri="{FF2B5EF4-FFF2-40B4-BE49-F238E27FC236}">
                <a16:creationId xmlns:a16="http://schemas.microsoft.com/office/drawing/2014/main" id="{07D2F182-E819-1646-BF0B-AFF61E3F3F40}"/>
              </a:ext>
            </a:extLst>
          </p:cNvPr>
          <p:cNvSpPr txBox="1"/>
          <p:nvPr/>
        </p:nvSpPr>
        <p:spPr>
          <a:xfrm>
            <a:off x="6474149" y="4417845"/>
            <a:ext cx="2751074" cy="369332"/>
          </a:xfrm>
          <a:prstGeom prst="rect">
            <a:avLst/>
          </a:prstGeom>
          <a:noFill/>
        </p:spPr>
        <p:txBody>
          <a:bodyPr wrap="square" rtlCol="0">
            <a:spAutoFit/>
          </a:bodyPr>
          <a:lstStyle/>
          <a:p>
            <a:r>
              <a:rPr lang="en-US" b="1" dirty="0">
                <a:latin typeface="Myriad Pro Semibold" panose="020B0503030403020204" pitchFamily="34" charset="0"/>
              </a:rPr>
              <a:t>Biomedical Campus, 2016</a:t>
            </a:r>
          </a:p>
        </p:txBody>
      </p:sp>
    </p:spTree>
    <p:extLst>
      <p:ext uri="{BB962C8B-B14F-4D97-AF65-F5344CB8AC3E}">
        <p14:creationId xmlns:p14="http://schemas.microsoft.com/office/powerpoint/2010/main" val="2849638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2" name="TextBox 21">
            <a:extLst>
              <a:ext uri="{FF2B5EF4-FFF2-40B4-BE49-F238E27FC236}">
                <a16:creationId xmlns:a16="http://schemas.microsoft.com/office/drawing/2014/main" id="{824C8960-B6AA-CC47-8791-BDC24312F66C}"/>
              </a:ext>
            </a:extLst>
          </p:cNvPr>
          <p:cNvSpPr txBox="1"/>
          <p:nvPr/>
        </p:nvSpPr>
        <p:spPr>
          <a:xfrm>
            <a:off x="847530" y="1390262"/>
            <a:ext cx="9145555" cy="3170099"/>
          </a:xfrm>
          <a:prstGeom prst="rect">
            <a:avLst/>
          </a:prstGeom>
          <a:noFill/>
        </p:spPr>
        <p:txBody>
          <a:bodyPr wrap="square" rtlCol="0">
            <a:spAutoFit/>
          </a:bodyPr>
          <a:lstStyle/>
          <a:p>
            <a:r>
              <a:rPr lang="en-US" sz="2000" dirty="0">
                <a:latin typeface="Myriad Pro"/>
                <a:cs typeface="Myriad Pro"/>
              </a:rPr>
              <a:t>“Our postdocs, alongside our postgraduate students, embody our future and our world-class scholarly ambition, and they deserve the ambition on our part to match it. </a:t>
            </a:r>
          </a:p>
          <a:p>
            <a:endParaRPr lang="en-US" sz="2000" dirty="0">
              <a:latin typeface="Myriad Pro"/>
              <a:cs typeface="Myriad Pro"/>
            </a:endParaRPr>
          </a:p>
          <a:p>
            <a:r>
              <a:rPr lang="en-US" sz="2000" dirty="0">
                <a:latin typeface="Myriad Pro"/>
                <a:cs typeface="Myriad Pro"/>
              </a:rPr>
              <a:t>They are, and will be, successful but we must also want them to think of Cambridge as the place that changed their lives, and helped and supported them in all aspects at this critical time in their careers. </a:t>
            </a:r>
          </a:p>
          <a:p>
            <a:endParaRPr lang="en-US" sz="2000" dirty="0">
              <a:latin typeface="Myriad Pro"/>
              <a:cs typeface="Myriad Pro"/>
            </a:endParaRPr>
          </a:p>
          <a:p>
            <a:r>
              <a:rPr lang="en-US" sz="2000" dirty="0">
                <a:latin typeface="Myriad Pro"/>
                <a:cs typeface="Myriad Pro"/>
              </a:rPr>
              <a:t>In achieving that, we empower them to ensure the continued international standing of the University.”</a:t>
            </a:r>
          </a:p>
        </p:txBody>
      </p:sp>
      <p:sp>
        <p:nvSpPr>
          <p:cNvPr id="9" name="TextBox 8">
            <a:extLst>
              <a:ext uri="{FF2B5EF4-FFF2-40B4-BE49-F238E27FC236}">
                <a16:creationId xmlns:a16="http://schemas.microsoft.com/office/drawing/2014/main" id="{10654E7D-D35A-6547-B16D-341AEF5D755B}"/>
              </a:ext>
            </a:extLst>
          </p:cNvPr>
          <p:cNvSpPr txBox="1"/>
          <p:nvPr/>
        </p:nvSpPr>
        <p:spPr>
          <a:xfrm>
            <a:off x="3765144" y="5386015"/>
            <a:ext cx="3310325" cy="646331"/>
          </a:xfrm>
          <a:prstGeom prst="rect">
            <a:avLst/>
          </a:prstGeom>
          <a:noFill/>
        </p:spPr>
        <p:txBody>
          <a:bodyPr wrap="square" rtlCol="0">
            <a:spAutoFit/>
          </a:bodyPr>
          <a:lstStyle/>
          <a:p>
            <a:pPr algn="ctr"/>
            <a:r>
              <a:rPr lang="en-US" sz="2000" dirty="0">
                <a:latin typeface="Myriad Pro"/>
                <a:cs typeface="Myriad Pro"/>
              </a:rPr>
              <a:t>Prof. Sir Leszek Borysiewicz</a:t>
            </a:r>
          </a:p>
          <a:p>
            <a:pPr algn="ctr"/>
            <a:r>
              <a:rPr lang="en-US" sz="1600" dirty="0">
                <a:latin typeface="Myriad Pro"/>
                <a:cs typeface="Myriad Pro"/>
              </a:rPr>
              <a:t>Vice-Chancellor 2010-2017</a:t>
            </a:r>
          </a:p>
        </p:txBody>
      </p:sp>
    </p:spTree>
    <p:extLst>
      <p:ext uri="{BB962C8B-B14F-4D97-AF65-F5344CB8AC3E}">
        <p14:creationId xmlns:p14="http://schemas.microsoft.com/office/powerpoint/2010/main" val="740768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Planning for the future – North West Cambridge</a:t>
            </a:r>
            <a:endParaRPr lang="en-US" sz="2800" dirty="0"/>
          </a:p>
        </p:txBody>
      </p:sp>
      <p:pic>
        <p:nvPicPr>
          <p:cNvPr id="8" name="Picture 2" descr="P:\2009\9400217_NWC_Masterplanning\05GRAPHICS\5.4Proj_Graphics\DESIGN GUIDELINES\FINAL ILLUSTRATIVE MASTERPLAN\NWC_MPLAN_REV_2500@A0.jpg">
            <a:extLst>
              <a:ext uri="{FF2B5EF4-FFF2-40B4-BE49-F238E27FC236}">
                <a16:creationId xmlns:a16="http://schemas.microsoft.com/office/drawing/2014/main" id="{1D887F14-1075-4F43-86EB-E411F18E1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14197"/>
            <a:ext cx="4243460" cy="4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a:extLst>
              <a:ext uri="{FF2B5EF4-FFF2-40B4-BE49-F238E27FC236}">
                <a16:creationId xmlns:a16="http://schemas.microsoft.com/office/drawing/2014/main" id="{851E758F-80EF-294C-AD36-7FE1890EC4A6}"/>
              </a:ext>
            </a:extLst>
          </p:cNvPr>
          <p:cNvSpPr>
            <a:spLocks noChangeArrowheads="1"/>
          </p:cNvSpPr>
          <p:nvPr/>
        </p:nvSpPr>
        <p:spPr bwMode="auto">
          <a:xfrm>
            <a:off x="5457114" y="1614197"/>
            <a:ext cx="4025306" cy="4085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a:spAutoFit/>
          </a:bodyPr>
          <a:lstStyle/>
          <a:p>
            <a:r>
              <a:rPr lang="en-GB" sz="2000" b="1" dirty="0">
                <a:solidFill>
                  <a:srgbClr val="A0AB3A"/>
                </a:solidFill>
                <a:latin typeface="Myriad Pro"/>
                <a:cs typeface="Myriad Pro"/>
              </a:rPr>
              <a:t>Phase 1 in 2017</a:t>
            </a:r>
          </a:p>
          <a:p>
            <a:pPr>
              <a:lnSpc>
                <a:spcPct val="150000"/>
              </a:lnSpc>
            </a:pPr>
            <a:r>
              <a:rPr lang="en-GB" b="1" dirty="0">
                <a:latin typeface="Myriad Pro"/>
                <a:cs typeface="Myriad Pro"/>
              </a:rPr>
              <a:t>700+ units for key worker housing </a:t>
            </a:r>
          </a:p>
          <a:p>
            <a:pPr>
              <a:lnSpc>
                <a:spcPct val="150000"/>
              </a:lnSpc>
            </a:pPr>
            <a:r>
              <a:rPr lang="en-GB" b="1" dirty="0">
                <a:latin typeface="Myriad Pro"/>
                <a:cs typeface="Myriad Pro"/>
              </a:rPr>
              <a:t>Phase 2 another 750 units</a:t>
            </a:r>
          </a:p>
          <a:p>
            <a:pPr marL="285750" indent="-285750">
              <a:lnSpc>
                <a:spcPct val="150000"/>
              </a:lnSpc>
              <a:buFont typeface="Arial"/>
              <a:buChar char="•"/>
            </a:pPr>
            <a:r>
              <a:rPr lang="en-GB" dirty="0">
                <a:latin typeface="Myriad Pro"/>
                <a:cs typeface="Myriad Pro"/>
              </a:rPr>
              <a:t>Supermarket, shops, café, health        centre, primary school, nursery, community centre</a:t>
            </a:r>
            <a:endParaRPr lang="en-GB" b="1" dirty="0">
              <a:solidFill>
                <a:srgbClr val="695E4A"/>
              </a:solidFill>
              <a:latin typeface="Myriad Pro"/>
              <a:cs typeface="Myriad Pro"/>
            </a:endParaRPr>
          </a:p>
          <a:p>
            <a:pPr marL="285750" indent="-285750">
              <a:lnSpc>
                <a:spcPct val="150000"/>
              </a:lnSpc>
              <a:buFont typeface="Arial"/>
              <a:buChar char="•"/>
            </a:pPr>
            <a:r>
              <a:rPr lang="en-GB" dirty="0">
                <a:latin typeface="Myriad Pro"/>
                <a:cs typeface="Myriad Pro"/>
              </a:rPr>
              <a:t>Sustainable buildings and landscape by outstanding architects</a:t>
            </a:r>
          </a:p>
          <a:p>
            <a:pPr marL="285750" indent="-285750">
              <a:lnSpc>
                <a:spcPct val="150000"/>
              </a:lnSpc>
              <a:buFont typeface="Arial"/>
              <a:buChar char="•"/>
            </a:pPr>
            <a:r>
              <a:rPr lang="en-GB" dirty="0">
                <a:latin typeface="Myriad Pro"/>
                <a:cs typeface="Myriad Pro"/>
              </a:rPr>
              <a:t>Priority for walking, cycling and bus access to city centre</a:t>
            </a:r>
            <a:endParaRPr lang="en-GB" b="1" dirty="0">
              <a:latin typeface="Myriad Pro"/>
              <a:cs typeface="Myriad Pro"/>
            </a:endParaRPr>
          </a:p>
        </p:txBody>
      </p:sp>
    </p:spTree>
    <p:extLst>
      <p:ext uri="{BB962C8B-B14F-4D97-AF65-F5344CB8AC3E}">
        <p14:creationId xmlns:p14="http://schemas.microsoft.com/office/powerpoint/2010/main" val="2297540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Organisations that can help and support you</a:t>
            </a:r>
            <a:endParaRPr lang="en-US" sz="2800" dirty="0"/>
          </a:p>
        </p:txBody>
      </p:sp>
      <p:pic>
        <p:nvPicPr>
          <p:cNvPr id="22" name="Picture 21">
            <a:extLst>
              <a:ext uri="{FF2B5EF4-FFF2-40B4-BE49-F238E27FC236}">
                <a16:creationId xmlns:a16="http://schemas.microsoft.com/office/drawing/2014/main" id="{2EFEB8C8-2AF9-3846-BB4B-3FFCD124041F}"/>
              </a:ext>
            </a:extLst>
          </p:cNvPr>
          <p:cNvPicPr>
            <a:picLocks noChangeAspect="1"/>
          </p:cNvPicPr>
          <p:nvPr/>
        </p:nvPicPr>
        <p:blipFill>
          <a:blip r:embed="rId4"/>
          <a:stretch>
            <a:fillRect/>
          </a:stretch>
        </p:blipFill>
        <p:spPr>
          <a:xfrm>
            <a:off x="3913000" y="1756268"/>
            <a:ext cx="2994295" cy="1284786"/>
          </a:xfrm>
          <a:prstGeom prst="rect">
            <a:avLst/>
          </a:prstGeom>
        </p:spPr>
      </p:pic>
      <p:pic>
        <p:nvPicPr>
          <p:cNvPr id="23" name="Picture 22">
            <a:extLst>
              <a:ext uri="{FF2B5EF4-FFF2-40B4-BE49-F238E27FC236}">
                <a16:creationId xmlns:a16="http://schemas.microsoft.com/office/drawing/2014/main" id="{8B5A42C4-73D0-9C47-A496-9CCBBAEBD69A}"/>
              </a:ext>
            </a:extLst>
          </p:cNvPr>
          <p:cNvPicPr>
            <a:picLocks noChangeAspect="1"/>
          </p:cNvPicPr>
          <p:nvPr/>
        </p:nvPicPr>
        <p:blipFill>
          <a:blip r:embed="rId5"/>
          <a:stretch>
            <a:fillRect/>
          </a:stretch>
        </p:blipFill>
        <p:spPr>
          <a:xfrm>
            <a:off x="1411937" y="3610611"/>
            <a:ext cx="2903357" cy="2073125"/>
          </a:xfrm>
          <a:prstGeom prst="rect">
            <a:avLst/>
          </a:prstGeom>
        </p:spPr>
      </p:pic>
      <p:pic>
        <p:nvPicPr>
          <p:cNvPr id="24" name="Picture 23">
            <a:extLst>
              <a:ext uri="{FF2B5EF4-FFF2-40B4-BE49-F238E27FC236}">
                <a16:creationId xmlns:a16="http://schemas.microsoft.com/office/drawing/2014/main" id="{7A67E595-066B-124F-8BB3-5A10164B1804}"/>
              </a:ext>
            </a:extLst>
          </p:cNvPr>
          <p:cNvPicPr>
            <a:picLocks noChangeAspect="1"/>
          </p:cNvPicPr>
          <p:nvPr/>
        </p:nvPicPr>
        <p:blipFill>
          <a:blip r:embed="rId6"/>
          <a:stretch>
            <a:fillRect/>
          </a:stretch>
        </p:blipFill>
        <p:spPr>
          <a:xfrm>
            <a:off x="7198256" y="3524124"/>
            <a:ext cx="2500611" cy="2500611"/>
          </a:xfrm>
          <a:prstGeom prst="rect">
            <a:avLst/>
          </a:prstGeom>
        </p:spPr>
      </p:pic>
    </p:spTree>
    <p:extLst>
      <p:ext uri="{BB962C8B-B14F-4D97-AF65-F5344CB8AC3E}">
        <p14:creationId xmlns:p14="http://schemas.microsoft.com/office/powerpoint/2010/main" val="1409260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82D9D3-D356-444B-9677-B836333CCFB5}"/>
              </a:ext>
            </a:extLst>
          </p:cNvPr>
          <p:cNvGrpSpPr/>
          <p:nvPr/>
        </p:nvGrpSpPr>
        <p:grpSpPr>
          <a:xfrm>
            <a:off x="9294829" y="0"/>
            <a:ext cx="2897171" cy="6858000"/>
            <a:chOff x="9294829" y="0"/>
            <a:chExt cx="2897171" cy="6858000"/>
          </a:xfrm>
        </p:grpSpPr>
        <p:pic>
          <p:nvPicPr>
            <p:cNvPr id="5" name="Picture 4">
              <a:extLst>
                <a:ext uri="{FF2B5EF4-FFF2-40B4-BE49-F238E27FC236}">
                  <a16:creationId xmlns:a16="http://schemas.microsoft.com/office/drawing/2014/main" id="{D6C850DE-FF34-E346-8C0F-532153967FDC}"/>
                </a:ext>
              </a:extLst>
            </p:cNvPr>
            <p:cNvPicPr>
              <a:picLocks noChangeAspect="1"/>
            </p:cNvPicPr>
            <p:nvPr/>
          </p:nvPicPr>
          <p:blipFill>
            <a:blip r:embed="rId2"/>
            <a:stretch>
              <a:fillRect/>
            </a:stretch>
          </p:blipFill>
          <p:spPr>
            <a:xfrm>
              <a:off x="9294829" y="0"/>
              <a:ext cx="2897171" cy="6858000"/>
            </a:xfrm>
            <a:prstGeom prst="rect">
              <a:avLst/>
            </a:prstGeom>
          </p:spPr>
        </p:pic>
        <p:pic>
          <p:nvPicPr>
            <p:cNvPr id="7" name="Picture 6">
              <a:extLst>
                <a:ext uri="{FF2B5EF4-FFF2-40B4-BE49-F238E27FC236}">
                  <a16:creationId xmlns:a16="http://schemas.microsoft.com/office/drawing/2014/main" id="{A8AA4818-6D37-B74E-90E0-543EBE02ECD1}"/>
                </a:ext>
              </a:extLst>
            </p:cNvPr>
            <p:cNvPicPr>
              <a:picLocks noChangeAspect="1"/>
            </p:cNvPicPr>
            <p:nvPr/>
          </p:nvPicPr>
          <p:blipFill>
            <a:blip r:embed="rId3"/>
            <a:stretch>
              <a:fillRect/>
            </a:stretch>
          </p:blipFill>
          <p:spPr>
            <a:xfrm>
              <a:off x="10320759" y="6024735"/>
              <a:ext cx="1415970" cy="629889"/>
            </a:xfrm>
            <a:prstGeom prst="rect">
              <a:avLst/>
            </a:prstGeom>
          </p:spPr>
        </p:pic>
      </p:grpSp>
      <p:pic>
        <p:nvPicPr>
          <p:cNvPr id="9" name="Picture 8">
            <a:extLst>
              <a:ext uri="{FF2B5EF4-FFF2-40B4-BE49-F238E27FC236}">
                <a16:creationId xmlns:a16="http://schemas.microsoft.com/office/drawing/2014/main" id="{D0FE0A72-1C39-1147-B0F0-38B39A882CF3}"/>
              </a:ext>
            </a:extLst>
          </p:cNvPr>
          <p:cNvPicPr>
            <a:picLocks noChangeAspect="1"/>
          </p:cNvPicPr>
          <p:nvPr/>
        </p:nvPicPr>
        <p:blipFill>
          <a:blip r:embed="rId4"/>
          <a:stretch>
            <a:fillRect/>
          </a:stretch>
        </p:blipFill>
        <p:spPr>
          <a:xfrm>
            <a:off x="458405" y="6099485"/>
            <a:ext cx="2308302" cy="480387"/>
          </a:xfrm>
          <a:prstGeom prst="rect">
            <a:avLst/>
          </a:prstGeom>
        </p:spPr>
      </p:pic>
      <p:sp>
        <p:nvSpPr>
          <p:cNvPr id="3" name="Subtitle 2">
            <a:extLst>
              <a:ext uri="{FF2B5EF4-FFF2-40B4-BE49-F238E27FC236}">
                <a16:creationId xmlns:a16="http://schemas.microsoft.com/office/drawing/2014/main" id="{8904A9C1-BBCC-1844-887C-7BBF4D82940A}"/>
              </a:ext>
            </a:extLst>
          </p:cNvPr>
          <p:cNvSpPr>
            <a:spLocks noGrp="1"/>
          </p:cNvSpPr>
          <p:nvPr>
            <p:ph type="subTitle" idx="1"/>
          </p:nvPr>
        </p:nvSpPr>
        <p:spPr>
          <a:xfrm>
            <a:off x="1729033" y="443417"/>
            <a:ext cx="8733934" cy="1170780"/>
          </a:xfrm>
        </p:spPr>
        <p:txBody>
          <a:bodyPr>
            <a:normAutofit/>
          </a:bodyPr>
          <a:lstStyle/>
          <a:p>
            <a:r>
              <a:rPr lang="en-US" sz="4400" b="1" dirty="0">
                <a:solidFill>
                  <a:srgbClr val="A0AB3A"/>
                </a:solidFill>
                <a:latin typeface="Myriad Pro" panose="020B0503030403020204" pitchFamily="34" charset="0"/>
              </a:rPr>
              <a:t>Contact Us</a:t>
            </a:r>
            <a:endParaRPr lang="en-US" sz="4400" b="1" dirty="0">
              <a:solidFill>
                <a:srgbClr val="A0AB3A"/>
              </a:solidFill>
              <a:latin typeface="Myriad Pro Semibold" panose="020B0503030403020204" pitchFamily="34" charset="0"/>
            </a:endParaRPr>
          </a:p>
        </p:txBody>
      </p:sp>
      <p:sp>
        <p:nvSpPr>
          <p:cNvPr id="11" name="TextBox 10">
            <a:extLst>
              <a:ext uri="{FF2B5EF4-FFF2-40B4-BE49-F238E27FC236}">
                <a16:creationId xmlns:a16="http://schemas.microsoft.com/office/drawing/2014/main" id="{680638DB-7D86-D34B-B072-C3338AEC1B4E}"/>
              </a:ext>
            </a:extLst>
          </p:cNvPr>
          <p:cNvSpPr txBox="1"/>
          <p:nvPr/>
        </p:nvSpPr>
        <p:spPr>
          <a:xfrm>
            <a:off x="1729033" y="1632859"/>
            <a:ext cx="7565796" cy="3300904"/>
          </a:xfrm>
          <a:prstGeom prst="rect">
            <a:avLst/>
          </a:prstGeom>
          <a:noFill/>
        </p:spPr>
        <p:txBody>
          <a:bodyPr wrap="square" rtlCol="0">
            <a:spAutoFit/>
          </a:bodyPr>
          <a:lstStyle/>
          <a:p>
            <a:pPr>
              <a:lnSpc>
                <a:spcPct val="125000"/>
              </a:lnSpc>
            </a:pPr>
            <a:r>
              <a:rPr lang="en-US" sz="2400" b="1" dirty="0">
                <a:latin typeface="Myriad Pro Semibold" panose="020B0503030403020204" pitchFamily="34" charset="0"/>
              </a:rPr>
              <a:t>	contact.opda@admin.cam.ac.uk</a:t>
            </a:r>
          </a:p>
          <a:p>
            <a:pPr>
              <a:lnSpc>
                <a:spcPct val="125000"/>
              </a:lnSpc>
            </a:pPr>
            <a:endParaRPr lang="en-US" sz="2400" b="1" dirty="0">
              <a:latin typeface="Myriad Pro Semibold" panose="020B0503030403020204" pitchFamily="34" charset="0"/>
            </a:endParaRPr>
          </a:p>
          <a:p>
            <a:pPr>
              <a:lnSpc>
                <a:spcPct val="125000"/>
              </a:lnSpc>
            </a:pPr>
            <a:r>
              <a:rPr lang="en-US" sz="2400" b="1" dirty="0">
                <a:latin typeface="Myriad Pro Semibold" panose="020B0503030403020204" pitchFamily="34" charset="0"/>
              </a:rPr>
              <a:t>	www.opda.cam.ac.uk</a:t>
            </a:r>
          </a:p>
          <a:p>
            <a:pPr>
              <a:lnSpc>
                <a:spcPct val="125000"/>
              </a:lnSpc>
            </a:pPr>
            <a:endParaRPr lang="en-US" sz="2400" b="1" dirty="0">
              <a:latin typeface="Myriad Pro Semibold" panose="020B0503030403020204" pitchFamily="34" charset="0"/>
            </a:endParaRPr>
          </a:p>
          <a:p>
            <a:pPr>
              <a:lnSpc>
                <a:spcPct val="125000"/>
              </a:lnSpc>
            </a:pPr>
            <a:r>
              <a:rPr lang="en-US" sz="2400" b="1" dirty="0">
                <a:latin typeface="Myriad Pro Semibold" panose="020B0503030403020204" pitchFamily="34" charset="0"/>
              </a:rPr>
              <a:t>	www.twitter.com/@opdacam</a:t>
            </a:r>
          </a:p>
          <a:p>
            <a:pPr>
              <a:lnSpc>
                <a:spcPct val="125000"/>
              </a:lnSpc>
            </a:pPr>
            <a:endParaRPr lang="en-US" sz="2400" b="1" dirty="0">
              <a:latin typeface="Myriad Pro Semibold" panose="020B0503030403020204" pitchFamily="34" charset="0"/>
            </a:endParaRPr>
          </a:p>
          <a:p>
            <a:pPr>
              <a:lnSpc>
                <a:spcPct val="125000"/>
              </a:lnSpc>
            </a:pPr>
            <a:r>
              <a:rPr lang="en-US" sz="2400" b="1" dirty="0">
                <a:latin typeface="Myriad Pro Semibold" panose="020B0503030403020204" pitchFamily="34" charset="0"/>
              </a:rPr>
              <a:t>	01223 336 661</a:t>
            </a:r>
          </a:p>
        </p:txBody>
      </p:sp>
    </p:spTree>
    <p:extLst>
      <p:ext uri="{BB962C8B-B14F-4D97-AF65-F5344CB8AC3E}">
        <p14:creationId xmlns:p14="http://schemas.microsoft.com/office/powerpoint/2010/main" val="225195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2" name="TextBox 21">
            <a:extLst>
              <a:ext uri="{FF2B5EF4-FFF2-40B4-BE49-F238E27FC236}">
                <a16:creationId xmlns:a16="http://schemas.microsoft.com/office/drawing/2014/main" id="{824C8960-B6AA-CC47-8791-BDC24312F66C}"/>
              </a:ext>
            </a:extLst>
          </p:cNvPr>
          <p:cNvSpPr txBox="1"/>
          <p:nvPr/>
        </p:nvSpPr>
        <p:spPr>
          <a:xfrm>
            <a:off x="838200" y="1614197"/>
            <a:ext cx="9145555" cy="467050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4</a:t>
            </a:r>
            <a:r>
              <a:rPr lang="en-US" sz="2000" baseline="30000" dirty="0">
                <a:solidFill>
                  <a:srgbClr val="29331B"/>
                </a:solidFill>
                <a:latin typeface="Myriad Pro"/>
                <a:cs typeface="Myriad Pro"/>
              </a:rPr>
              <a:t>th</a:t>
            </a:r>
            <a:r>
              <a:rPr lang="en-US" sz="2000" dirty="0">
                <a:solidFill>
                  <a:srgbClr val="29331B"/>
                </a:solidFill>
                <a:latin typeface="Myriad Pro"/>
                <a:cs typeface="Myriad Pro"/>
              </a:rPr>
              <a:t> in  THE World University Rankings 2018/2019</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1</a:t>
            </a:r>
            <a:r>
              <a:rPr lang="en-US" sz="2000" baseline="30000" dirty="0">
                <a:solidFill>
                  <a:srgbClr val="29331B"/>
                </a:solidFill>
                <a:latin typeface="Myriad Pro"/>
                <a:cs typeface="Myriad Pro"/>
              </a:rPr>
              <a:t>st</a:t>
            </a:r>
            <a:r>
              <a:rPr lang="en-US" sz="2000" dirty="0">
                <a:solidFill>
                  <a:srgbClr val="29331B"/>
                </a:solidFill>
                <a:latin typeface="Myriad Pro"/>
                <a:cs typeface="Myriad Pro"/>
              </a:rPr>
              <a:t> in The Complete University Guide, UK 2017/18 and 2019</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More Nobel Prize Winners than any other institution – 107 since 1904	</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87% of permanent academic staff  deemed ‘world-leading’ or ‘internationally excellent’</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Excellence across the sciences and humanities</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Partnerships with many industries, enterprises, other universities</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Total income over £900M (excludes CUP, Cambridge Assessment, Trusts)</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Stepping stone for many towards an academic career</a:t>
            </a:r>
          </a:p>
          <a:p>
            <a:pPr marL="342900" indent="-342900">
              <a:lnSpc>
                <a:spcPct val="150000"/>
              </a:lnSpc>
              <a:buFont typeface="Arial" panose="020B0604020202020204" pitchFamily="34" charset="0"/>
              <a:buChar char="•"/>
            </a:pPr>
            <a:r>
              <a:rPr lang="en-US" sz="2000" dirty="0">
                <a:solidFill>
                  <a:srgbClr val="29331B"/>
                </a:solidFill>
                <a:latin typeface="Myriad Pro"/>
                <a:cs typeface="Myriad Pro"/>
              </a:rPr>
              <a:t>Place where industry and public service look for the best</a:t>
            </a:r>
          </a:p>
        </p:txBody>
      </p:sp>
      <p:sp>
        <p:nvSpPr>
          <p:cNvPr id="6" name="Title 3">
            <a:extLst>
              <a:ext uri="{FF2B5EF4-FFF2-40B4-BE49-F238E27FC236}">
                <a16:creationId xmlns:a16="http://schemas.microsoft.com/office/drawing/2014/main" id="{615C3AE9-C53A-774C-AF4F-19BD77602443}"/>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An introduction – the University’s profile</a:t>
            </a:r>
            <a:endParaRPr lang="en-US" sz="2800" dirty="0"/>
          </a:p>
        </p:txBody>
      </p:sp>
    </p:spTree>
    <p:extLst>
      <p:ext uri="{BB962C8B-B14F-4D97-AF65-F5344CB8AC3E}">
        <p14:creationId xmlns:p14="http://schemas.microsoft.com/office/powerpoint/2010/main" val="385110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2" name="TextBox 21">
            <a:extLst>
              <a:ext uri="{FF2B5EF4-FFF2-40B4-BE49-F238E27FC236}">
                <a16:creationId xmlns:a16="http://schemas.microsoft.com/office/drawing/2014/main" id="{824C8960-B6AA-CC47-8791-BDC24312F66C}"/>
              </a:ext>
            </a:extLst>
          </p:cNvPr>
          <p:cNvSpPr txBox="1"/>
          <p:nvPr/>
        </p:nvSpPr>
        <p:spPr>
          <a:xfrm>
            <a:off x="838200" y="1614197"/>
            <a:ext cx="9145555" cy="4401205"/>
          </a:xfrm>
          <a:prstGeom prst="rect">
            <a:avLst/>
          </a:prstGeom>
          <a:noFill/>
        </p:spPr>
        <p:txBody>
          <a:bodyPr wrap="square" rtlCol="0">
            <a:spAutoFit/>
          </a:bodyPr>
          <a:lstStyle/>
          <a:p>
            <a:pPr marL="285750" indent="-285750">
              <a:buFont typeface="Arial"/>
              <a:buChar char="•"/>
            </a:pPr>
            <a:r>
              <a:rPr lang="en-US" sz="2400" dirty="0">
                <a:solidFill>
                  <a:srgbClr val="29331B"/>
                </a:solidFill>
                <a:latin typeface="Myriad Pro"/>
                <a:cs typeface="Myriad Pro"/>
              </a:rPr>
              <a:t>31 interdependent Colleges, self-governing within the University</a:t>
            </a:r>
          </a:p>
          <a:p>
            <a:endParaRPr lang="en-US" sz="2000" dirty="0">
              <a:solidFill>
                <a:srgbClr val="29331B"/>
              </a:solidFill>
              <a:latin typeface="Myriad Pro"/>
              <a:cs typeface="Myriad Pro"/>
            </a:endParaRPr>
          </a:p>
          <a:p>
            <a:pPr marL="285750" indent="-285750">
              <a:buFont typeface="Arial"/>
              <a:buChar char="•"/>
            </a:pPr>
            <a:r>
              <a:rPr lang="en-US" sz="2400" dirty="0">
                <a:solidFill>
                  <a:srgbClr val="29331B"/>
                </a:solidFill>
                <a:latin typeface="Myriad Pro"/>
                <a:cs typeface="Myriad Pro"/>
              </a:rPr>
              <a:t>150+ faculties and departments within six Schools</a:t>
            </a:r>
          </a:p>
          <a:p>
            <a:r>
              <a:rPr lang="en-US" sz="2000" dirty="0">
                <a:solidFill>
                  <a:srgbClr val="29331B"/>
                </a:solidFill>
                <a:latin typeface="Myriad Pro"/>
                <a:cs typeface="Myriad Pro"/>
              </a:rPr>
              <a:t>	</a:t>
            </a:r>
            <a:r>
              <a:rPr lang="en-US" sz="2000" dirty="0">
                <a:solidFill>
                  <a:srgbClr val="A0AB3A"/>
                </a:solidFill>
                <a:latin typeface="Myriad Pro"/>
                <a:cs typeface="Myriad Pro"/>
              </a:rPr>
              <a:t>Arts and Humanities, Biological Sciences, Humanities &amp; Social Sciences, 	Physical Sciences, Clinical Medicine, Technology</a:t>
            </a:r>
          </a:p>
          <a:p>
            <a:endParaRPr lang="en-US" sz="2000" dirty="0">
              <a:solidFill>
                <a:srgbClr val="29331B"/>
              </a:solidFill>
              <a:latin typeface="Myriad Pro"/>
              <a:cs typeface="Myriad Pro"/>
            </a:endParaRPr>
          </a:p>
          <a:p>
            <a:pPr marL="285750" indent="-285750">
              <a:buFont typeface="Arial"/>
              <a:buChar char="•"/>
            </a:pPr>
            <a:r>
              <a:rPr lang="en-US" sz="2400" dirty="0">
                <a:solidFill>
                  <a:srgbClr val="29331B"/>
                </a:solidFill>
                <a:latin typeface="Myriad Pro"/>
                <a:cs typeface="Myriad Pro"/>
              </a:rPr>
              <a:t>Non-School institutions </a:t>
            </a:r>
          </a:p>
          <a:p>
            <a:r>
              <a:rPr lang="en-US" sz="2000" dirty="0">
                <a:solidFill>
                  <a:srgbClr val="29331B"/>
                </a:solidFill>
                <a:latin typeface="Myriad Pro"/>
                <a:cs typeface="Myriad Pro"/>
              </a:rPr>
              <a:t>	</a:t>
            </a:r>
            <a:r>
              <a:rPr lang="en-US" sz="2000" dirty="0">
                <a:solidFill>
                  <a:srgbClr val="A0AB3A"/>
                </a:solidFill>
                <a:latin typeface="Myriad Pro"/>
                <a:cs typeface="Myriad Pro"/>
              </a:rPr>
              <a:t>University Library, Fitzwilliam Museum, Botanic Garden</a:t>
            </a:r>
          </a:p>
          <a:p>
            <a:endParaRPr lang="en-US" sz="2000" dirty="0">
              <a:solidFill>
                <a:srgbClr val="29331B"/>
              </a:solidFill>
              <a:latin typeface="Myriad Pro"/>
              <a:cs typeface="Myriad Pro"/>
            </a:endParaRPr>
          </a:p>
          <a:p>
            <a:pPr marL="285750" indent="-285750">
              <a:buFont typeface="Arial"/>
              <a:buChar char="•"/>
            </a:pPr>
            <a:r>
              <a:rPr lang="en-US" sz="2400" dirty="0">
                <a:solidFill>
                  <a:srgbClr val="29331B"/>
                </a:solidFill>
                <a:latin typeface="Myriad Pro"/>
                <a:cs typeface="Myriad Pro"/>
              </a:rPr>
              <a:t>University businesses</a:t>
            </a:r>
          </a:p>
          <a:p>
            <a:r>
              <a:rPr lang="en-US" sz="2000" dirty="0">
                <a:solidFill>
                  <a:srgbClr val="29331B"/>
                </a:solidFill>
                <a:latin typeface="Myriad Pro"/>
                <a:cs typeface="Myriad Pro"/>
              </a:rPr>
              <a:t>	</a:t>
            </a:r>
            <a:r>
              <a:rPr lang="en-US" sz="2000" dirty="0">
                <a:solidFill>
                  <a:srgbClr val="A0AB3A"/>
                </a:solidFill>
                <a:latin typeface="Myriad Pro"/>
                <a:cs typeface="Myriad Pro"/>
              </a:rPr>
              <a:t>Cambridge University Press, Cambridge Assessment, Cambridge Enterprise</a:t>
            </a:r>
          </a:p>
          <a:p>
            <a:endParaRPr lang="en-US" sz="2000" dirty="0">
              <a:solidFill>
                <a:srgbClr val="29331B"/>
              </a:solidFill>
              <a:latin typeface="Myriad Pro"/>
              <a:cs typeface="Myriad Pro"/>
            </a:endParaRPr>
          </a:p>
          <a:p>
            <a:pPr marL="285750" indent="-285750">
              <a:buFont typeface="Arial"/>
              <a:buChar char="•"/>
            </a:pPr>
            <a:r>
              <a:rPr lang="en-US" sz="2400" dirty="0">
                <a:solidFill>
                  <a:srgbClr val="29331B"/>
                </a:solidFill>
                <a:latin typeface="Myriad Pro"/>
                <a:cs typeface="Myriad Pro"/>
              </a:rPr>
              <a:t>Unified Administrative Service – managed by the </a:t>
            </a:r>
            <a:r>
              <a:rPr lang="en-US" sz="2400" dirty="0" err="1">
                <a:solidFill>
                  <a:srgbClr val="29331B"/>
                </a:solidFill>
                <a:latin typeface="Myriad Pro"/>
                <a:cs typeface="Myriad Pro"/>
              </a:rPr>
              <a:t>Registrary</a:t>
            </a:r>
            <a:endParaRPr lang="en-US" sz="2400" dirty="0">
              <a:solidFill>
                <a:srgbClr val="29331B"/>
              </a:solidFill>
              <a:latin typeface="Myriad Pro"/>
              <a:cs typeface="Myriad Pro"/>
            </a:endParaRPr>
          </a:p>
        </p:txBody>
      </p:sp>
      <p:sp>
        <p:nvSpPr>
          <p:cNvPr id="6" name="Title 3">
            <a:extLst>
              <a:ext uri="{FF2B5EF4-FFF2-40B4-BE49-F238E27FC236}">
                <a16:creationId xmlns:a16="http://schemas.microsoft.com/office/drawing/2014/main" id="{615C3AE9-C53A-774C-AF4F-19BD77602443}"/>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The composition</a:t>
            </a:r>
            <a:endParaRPr lang="en-US" sz="2800" dirty="0"/>
          </a:p>
        </p:txBody>
      </p:sp>
    </p:spTree>
    <p:extLst>
      <p:ext uri="{BB962C8B-B14F-4D97-AF65-F5344CB8AC3E}">
        <p14:creationId xmlns:p14="http://schemas.microsoft.com/office/powerpoint/2010/main" val="369342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6" name="Title 3">
            <a:extLst>
              <a:ext uri="{FF2B5EF4-FFF2-40B4-BE49-F238E27FC236}">
                <a16:creationId xmlns:a16="http://schemas.microsoft.com/office/drawing/2014/main" id="{615C3AE9-C53A-774C-AF4F-19BD77602443}"/>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Senior members of the University</a:t>
            </a:r>
            <a:endParaRPr lang="en-US" sz="2800" dirty="0"/>
          </a:p>
        </p:txBody>
      </p:sp>
      <p:pic>
        <p:nvPicPr>
          <p:cNvPr id="10" name="Picture 9">
            <a:extLst>
              <a:ext uri="{FF2B5EF4-FFF2-40B4-BE49-F238E27FC236}">
                <a16:creationId xmlns:a16="http://schemas.microsoft.com/office/drawing/2014/main" id="{EA58D221-4F98-8A47-890B-8471DA6FAA81}"/>
              </a:ext>
            </a:extLst>
          </p:cNvPr>
          <p:cNvPicPr>
            <a:picLocks noChangeAspect="1"/>
          </p:cNvPicPr>
          <p:nvPr/>
        </p:nvPicPr>
        <p:blipFill rotWithShape="1">
          <a:blip r:embed="rId4"/>
          <a:srcRect t="733"/>
          <a:stretch/>
        </p:blipFill>
        <p:spPr>
          <a:xfrm>
            <a:off x="1813385" y="1402544"/>
            <a:ext cx="1773460" cy="1935408"/>
          </a:xfrm>
          <a:prstGeom prst="rect">
            <a:avLst/>
          </a:prstGeom>
        </p:spPr>
      </p:pic>
      <p:pic>
        <p:nvPicPr>
          <p:cNvPr id="11" name="Picture 10">
            <a:extLst>
              <a:ext uri="{FF2B5EF4-FFF2-40B4-BE49-F238E27FC236}">
                <a16:creationId xmlns:a16="http://schemas.microsoft.com/office/drawing/2014/main" id="{7E6F5108-A59A-3040-BD06-51AE5FBEE78E}"/>
              </a:ext>
            </a:extLst>
          </p:cNvPr>
          <p:cNvPicPr>
            <a:picLocks noChangeAspect="1"/>
          </p:cNvPicPr>
          <p:nvPr/>
        </p:nvPicPr>
        <p:blipFill rotWithShape="1">
          <a:blip r:embed="rId5">
            <a:extLst>
              <a:ext uri="{28A0092B-C50C-407E-A947-70E740481C1C}">
                <a14:useLocalDpi xmlns:a14="http://schemas.microsoft.com/office/drawing/2010/main" val="0"/>
              </a:ext>
            </a:extLst>
          </a:blip>
          <a:srcRect l="4247" t="-486" r="4247" b="486"/>
          <a:stretch/>
        </p:blipFill>
        <p:spPr>
          <a:xfrm>
            <a:off x="7108434" y="1391911"/>
            <a:ext cx="1773460" cy="1949704"/>
          </a:xfrm>
          <a:prstGeom prst="rect">
            <a:avLst/>
          </a:prstGeom>
        </p:spPr>
      </p:pic>
      <p:sp>
        <p:nvSpPr>
          <p:cNvPr id="14" name="TextBox 13">
            <a:extLst>
              <a:ext uri="{FF2B5EF4-FFF2-40B4-BE49-F238E27FC236}">
                <a16:creationId xmlns:a16="http://schemas.microsoft.com/office/drawing/2014/main" id="{8225DE31-D7B7-4140-8629-83144133AE5F}"/>
              </a:ext>
            </a:extLst>
          </p:cNvPr>
          <p:cNvSpPr txBox="1"/>
          <p:nvPr/>
        </p:nvSpPr>
        <p:spPr>
          <a:xfrm>
            <a:off x="613245" y="6171499"/>
            <a:ext cx="1874379" cy="423193"/>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a:t>
            </a:r>
            <a:r>
              <a:rPr lang="en-US" sz="1100" b="1" dirty="0">
                <a:solidFill>
                  <a:srgbClr val="0F1308"/>
                </a:solidFill>
                <a:latin typeface="Myriad Pro Semibold" panose="020B0503030403020204" pitchFamily="34" charset="0"/>
              </a:rPr>
              <a:t>David Cardwell </a:t>
            </a:r>
            <a:endParaRPr lang="en-US" sz="1100" b="1" dirty="0">
              <a:solidFill>
                <a:srgbClr val="0F1308"/>
              </a:solidFill>
              <a:latin typeface="Myriad Pro Semibold" panose="020B0503030403020204" pitchFamily="34" charset="0"/>
              <a:cs typeface="Myriad Pro"/>
            </a:endParaRPr>
          </a:p>
          <a:p>
            <a:pPr algn="ctr"/>
            <a:r>
              <a:rPr lang="en-US" sz="1050" dirty="0">
                <a:solidFill>
                  <a:srgbClr val="29331B"/>
                </a:solidFill>
                <a:latin typeface="Myriad Pro"/>
                <a:cs typeface="Myriad Pro"/>
              </a:rPr>
              <a:t>Strategy and Planning</a:t>
            </a:r>
          </a:p>
        </p:txBody>
      </p:sp>
      <p:pic>
        <p:nvPicPr>
          <p:cNvPr id="15" name="Picture 14">
            <a:extLst>
              <a:ext uri="{FF2B5EF4-FFF2-40B4-BE49-F238E27FC236}">
                <a16:creationId xmlns:a16="http://schemas.microsoft.com/office/drawing/2014/main" id="{D1C084FD-5CAD-C54F-A5C4-2978D424182E}"/>
              </a:ext>
            </a:extLst>
          </p:cNvPr>
          <p:cNvPicPr>
            <a:picLocks noChangeAspect="1"/>
          </p:cNvPicPr>
          <p:nvPr/>
        </p:nvPicPr>
        <p:blipFill>
          <a:blip r:embed="rId6"/>
          <a:stretch>
            <a:fillRect/>
          </a:stretch>
        </p:blipFill>
        <p:spPr>
          <a:xfrm>
            <a:off x="3061255" y="4909242"/>
            <a:ext cx="946087" cy="1173148"/>
          </a:xfrm>
          <a:prstGeom prst="rect">
            <a:avLst/>
          </a:prstGeom>
        </p:spPr>
      </p:pic>
      <p:sp>
        <p:nvSpPr>
          <p:cNvPr id="16" name="TextBox 15">
            <a:extLst>
              <a:ext uri="{FF2B5EF4-FFF2-40B4-BE49-F238E27FC236}">
                <a16:creationId xmlns:a16="http://schemas.microsoft.com/office/drawing/2014/main" id="{622E5859-D58C-FD43-92DD-298679C9BF73}"/>
              </a:ext>
            </a:extLst>
          </p:cNvPr>
          <p:cNvSpPr txBox="1"/>
          <p:nvPr/>
        </p:nvSpPr>
        <p:spPr>
          <a:xfrm>
            <a:off x="2573183" y="6171499"/>
            <a:ext cx="1857386" cy="584775"/>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Eilis Ferran</a:t>
            </a:r>
          </a:p>
          <a:p>
            <a:pPr algn="ctr"/>
            <a:r>
              <a:rPr lang="en-US" sz="1050" dirty="0">
                <a:solidFill>
                  <a:srgbClr val="29331B"/>
                </a:solidFill>
                <a:latin typeface="Myriad Pro"/>
                <a:cs typeface="Myriad Pro"/>
              </a:rPr>
              <a:t>Institutional &amp; International Affairs</a:t>
            </a:r>
          </a:p>
        </p:txBody>
      </p:sp>
      <p:sp>
        <p:nvSpPr>
          <p:cNvPr id="17" name="TextBox 16">
            <a:extLst>
              <a:ext uri="{FF2B5EF4-FFF2-40B4-BE49-F238E27FC236}">
                <a16:creationId xmlns:a16="http://schemas.microsoft.com/office/drawing/2014/main" id="{1B53C1D9-9A0F-C543-91E1-6270BB5977B2}"/>
              </a:ext>
            </a:extLst>
          </p:cNvPr>
          <p:cNvSpPr txBox="1"/>
          <p:nvPr/>
        </p:nvSpPr>
        <p:spPr>
          <a:xfrm>
            <a:off x="4452820" y="6171498"/>
            <a:ext cx="1867004" cy="584775"/>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Andy Neely</a:t>
            </a:r>
          </a:p>
          <a:p>
            <a:pPr algn="ctr"/>
            <a:r>
              <a:rPr lang="en-US" sz="1050" dirty="0">
                <a:solidFill>
                  <a:srgbClr val="29331B"/>
                </a:solidFill>
                <a:latin typeface="Myriad Pro"/>
                <a:cs typeface="Myriad Pro"/>
              </a:rPr>
              <a:t>Enterprise &amp; Business Relations</a:t>
            </a:r>
          </a:p>
        </p:txBody>
      </p:sp>
      <p:pic>
        <p:nvPicPr>
          <p:cNvPr id="18" name="Picture 17">
            <a:extLst>
              <a:ext uri="{FF2B5EF4-FFF2-40B4-BE49-F238E27FC236}">
                <a16:creationId xmlns:a16="http://schemas.microsoft.com/office/drawing/2014/main" id="{5AD7DA8C-1520-374C-BECA-B2D0C8B380C4}"/>
              </a:ext>
            </a:extLst>
          </p:cNvPr>
          <p:cNvPicPr>
            <a:picLocks noChangeAspect="1"/>
          </p:cNvPicPr>
          <p:nvPr/>
        </p:nvPicPr>
        <p:blipFill>
          <a:blip r:embed="rId7"/>
          <a:stretch>
            <a:fillRect/>
          </a:stretch>
        </p:blipFill>
        <p:spPr>
          <a:xfrm>
            <a:off x="6729745" y="4918947"/>
            <a:ext cx="933243" cy="1163443"/>
          </a:xfrm>
          <a:prstGeom prst="rect">
            <a:avLst/>
          </a:prstGeom>
        </p:spPr>
      </p:pic>
      <p:sp>
        <p:nvSpPr>
          <p:cNvPr id="19" name="TextBox 18">
            <a:extLst>
              <a:ext uri="{FF2B5EF4-FFF2-40B4-BE49-F238E27FC236}">
                <a16:creationId xmlns:a16="http://schemas.microsoft.com/office/drawing/2014/main" id="{4B5EEABE-5A2D-1E46-A929-E4193DD7670C}"/>
              </a:ext>
            </a:extLst>
          </p:cNvPr>
          <p:cNvSpPr txBox="1"/>
          <p:nvPr/>
        </p:nvSpPr>
        <p:spPr>
          <a:xfrm>
            <a:off x="6453464" y="6171498"/>
            <a:ext cx="1586965" cy="430887"/>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Chris Abell</a:t>
            </a:r>
          </a:p>
          <a:p>
            <a:pPr algn="ctr"/>
            <a:r>
              <a:rPr lang="en-US" sz="1050" dirty="0">
                <a:solidFill>
                  <a:srgbClr val="29331B"/>
                </a:solidFill>
                <a:latin typeface="Myriad Pro"/>
                <a:cs typeface="Myriad Pro"/>
              </a:rPr>
              <a:t>Research</a:t>
            </a:r>
          </a:p>
        </p:txBody>
      </p:sp>
      <p:pic>
        <p:nvPicPr>
          <p:cNvPr id="21" name="Picture 20">
            <a:extLst>
              <a:ext uri="{FF2B5EF4-FFF2-40B4-BE49-F238E27FC236}">
                <a16:creationId xmlns:a16="http://schemas.microsoft.com/office/drawing/2014/main" id="{A5587873-FD7E-1942-AE6E-8A415F180E97}"/>
              </a:ext>
            </a:extLst>
          </p:cNvPr>
          <p:cNvPicPr>
            <a:picLocks noChangeAspect="1"/>
          </p:cNvPicPr>
          <p:nvPr/>
        </p:nvPicPr>
        <p:blipFill rotWithShape="1">
          <a:blip r:embed="rId8"/>
          <a:srcRect r="1818"/>
          <a:stretch/>
        </p:blipFill>
        <p:spPr>
          <a:xfrm>
            <a:off x="8568514" y="4896094"/>
            <a:ext cx="933100" cy="1136934"/>
          </a:xfrm>
          <a:prstGeom prst="rect">
            <a:avLst/>
          </a:prstGeom>
        </p:spPr>
      </p:pic>
      <p:sp>
        <p:nvSpPr>
          <p:cNvPr id="23" name="TextBox 22">
            <a:extLst>
              <a:ext uri="{FF2B5EF4-FFF2-40B4-BE49-F238E27FC236}">
                <a16:creationId xmlns:a16="http://schemas.microsoft.com/office/drawing/2014/main" id="{197B8294-5408-7F46-9C93-47610F4C69C8}"/>
              </a:ext>
            </a:extLst>
          </p:cNvPr>
          <p:cNvSpPr txBox="1"/>
          <p:nvPr/>
        </p:nvSpPr>
        <p:spPr>
          <a:xfrm>
            <a:off x="8169737" y="6094554"/>
            <a:ext cx="1730654" cy="507831"/>
          </a:xfrm>
          <a:prstGeom prst="rect">
            <a:avLst/>
          </a:prstGeom>
          <a:noFill/>
        </p:spPr>
        <p:txBody>
          <a:bodyPr wrap="square" rtlCol="0">
            <a:spAutoFit/>
          </a:bodyPr>
          <a:lstStyle/>
          <a:p>
            <a:pPr algn="ctr">
              <a:lnSpc>
                <a:spcPct val="150000"/>
              </a:lnSpc>
            </a:pPr>
            <a:r>
              <a:rPr lang="en-US" sz="1100" b="1" dirty="0">
                <a:solidFill>
                  <a:srgbClr val="29331B"/>
                </a:solidFill>
                <a:latin typeface="Myriad Pro Semibold" panose="020B0503030403020204" pitchFamily="34" charset="0"/>
                <a:cs typeface="Myriad Pro"/>
              </a:rPr>
              <a:t>Professor Graham Virgo</a:t>
            </a:r>
          </a:p>
          <a:p>
            <a:pPr algn="ctr"/>
            <a:r>
              <a:rPr lang="en-US" sz="1050" dirty="0">
                <a:solidFill>
                  <a:srgbClr val="29331B"/>
                </a:solidFill>
                <a:latin typeface="Myriad Pro"/>
                <a:cs typeface="Myriad Pro"/>
              </a:rPr>
              <a:t>Education</a:t>
            </a:r>
          </a:p>
        </p:txBody>
      </p:sp>
      <p:pic>
        <p:nvPicPr>
          <p:cNvPr id="24" name="Picture 23">
            <a:extLst>
              <a:ext uri="{FF2B5EF4-FFF2-40B4-BE49-F238E27FC236}">
                <a16:creationId xmlns:a16="http://schemas.microsoft.com/office/drawing/2014/main" id="{FC80669D-60F9-304E-A7AC-C3BE337585F4}"/>
              </a:ext>
            </a:extLst>
          </p:cNvPr>
          <p:cNvPicPr>
            <a:picLocks noChangeAspect="1"/>
          </p:cNvPicPr>
          <p:nvPr/>
        </p:nvPicPr>
        <p:blipFill rotWithShape="1">
          <a:blip r:embed="rId9">
            <a:extLst>
              <a:ext uri="{28A0092B-C50C-407E-A947-70E740481C1C}">
                <a14:useLocalDpi xmlns:a14="http://schemas.microsoft.com/office/drawing/2010/main" val="0"/>
              </a:ext>
            </a:extLst>
          </a:blip>
          <a:srcRect l="12631" t="776" r="10532" b="3510"/>
          <a:stretch/>
        </p:blipFill>
        <p:spPr>
          <a:xfrm>
            <a:off x="4883157" y="4896094"/>
            <a:ext cx="941062" cy="1172287"/>
          </a:xfrm>
          <a:prstGeom prst="rect">
            <a:avLst/>
          </a:prstGeom>
        </p:spPr>
      </p:pic>
      <p:pic>
        <p:nvPicPr>
          <p:cNvPr id="25" name="Picture 24">
            <a:extLst>
              <a:ext uri="{FF2B5EF4-FFF2-40B4-BE49-F238E27FC236}">
                <a16:creationId xmlns:a16="http://schemas.microsoft.com/office/drawing/2014/main" id="{830FCA61-839C-EF49-ADB9-F4EC7EB6B5A6}"/>
              </a:ext>
            </a:extLst>
          </p:cNvPr>
          <p:cNvPicPr>
            <a:picLocks noChangeAspect="1"/>
          </p:cNvPicPr>
          <p:nvPr/>
        </p:nvPicPr>
        <p:blipFill rotWithShape="1">
          <a:blip r:embed="rId10">
            <a:extLst>
              <a:ext uri="{28A0092B-C50C-407E-A947-70E740481C1C}">
                <a14:useLocalDpi xmlns:a14="http://schemas.microsoft.com/office/drawing/2010/main" val="0"/>
              </a:ext>
            </a:extLst>
          </a:blip>
          <a:srcRect l="6960" t="-1" r="1821" b="5340"/>
          <a:stretch/>
        </p:blipFill>
        <p:spPr>
          <a:xfrm>
            <a:off x="1092246" y="4909242"/>
            <a:ext cx="916376" cy="1171554"/>
          </a:xfrm>
          <a:prstGeom prst="rect">
            <a:avLst/>
          </a:prstGeom>
        </p:spPr>
      </p:pic>
      <p:sp>
        <p:nvSpPr>
          <p:cNvPr id="26" name="Content Placeholder 2">
            <a:extLst>
              <a:ext uri="{FF2B5EF4-FFF2-40B4-BE49-F238E27FC236}">
                <a16:creationId xmlns:a16="http://schemas.microsoft.com/office/drawing/2014/main" id="{7A935A32-3E2B-044A-9F66-D20BBAFE6821}"/>
              </a:ext>
            </a:extLst>
          </p:cNvPr>
          <p:cNvSpPr txBox="1">
            <a:spLocks noGrp="1"/>
          </p:cNvSpPr>
          <p:nvPr>
            <p:ph sz="half" idx="1"/>
          </p:nvPr>
        </p:nvSpPr>
        <p:spPr>
          <a:xfrm>
            <a:off x="1813384" y="3333933"/>
            <a:ext cx="1773461" cy="566151"/>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100" b="1" dirty="0">
                <a:latin typeface="Myriad Pro Semibold" panose="020B0503030403020204" pitchFamily="34" charset="0"/>
              </a:rPr>
              <a:t>Chancellor</a:t>
            </a:r>
          </a:p>
          <a:p>
            <a:pPr marL="0" indent="0" algn="ctr">
              <a:buFont typeface="Arial" panose="020B0604020202020204" pitchFamily="34" charset="0"/>
              <a:buNone/>
            </a:pPr>
            <a:r>
              <a:rPr lang="en-US" sz="1600" b="1" dirty="0">
                <a:latin typeface="Myriad Pro Semibold" panose="020B0503030403020204" pitchFamily="34" charset="0"/>
              </a:rPr>
              <a:t>Lord Sainsbury of Turville</a:t>
            </a:r>
          </a:p>
        </p:txBody>
      </p:sp>
      <p:sp>
        <p:nvSpPr>
          <p:cNvPr id="27" name="Content Placeholder 2">
            <a:extLst>
              <a:ext uri="{FF2B5EF4-FFF2-40B4-BE49-F238E27FC236}">
                <a16:creationId xmlns:a16="http://schemas.microsoft.com/office/drawing/2014/main" id="{405C1D33-CE9B-094B-9204-CCACCEBB5F4E}"/>
              </a:ext>
            </a:extLst>
          </p:cNvPr>
          <p:cNvSpPr txBox="1">
            <a:spLocks/>
          </p:cNvSpPr>
          <p:nvPr/>
        </p:nvSpPr>
        <p:spPr>
          <a:xfrm>
            <a:off x="7108433" y="3337749"/>
            <a:ext cx="1773461" cy="576631"/>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100" b="1" dirty="0">
                <a:latin typeface="Myriad Pro Semibold" panose="020B0503030403020204" pitchFamily="34" charset="0"/>
              </a:rPr>
              <a:t>Vice-Chancellor</a:t>
            </a:r>
          </a:p>
          <a:p>
            <a:pPr marL="0" indent="0" algn="ctr">
              <a:buFont typeface="Arial" panose="020B0604020202020204" pitchFamily="34" charset="0"/>
              <a:buNone/>
            </a:pPr>
            <a:r>
              <a:rPr lang="en-US" sz="1400" b="1" dirty="0">
                <a:latin typeface="Myriad Pro Semibold" panose="020B0503030403020204" pitchFamily="34" charset="0"/>
              </a:rPr>
              <a:t>Professor Stephen Toope</a:t>
            </a:r>
          </a:p>
        </p:txBody>
      </p:sp>
      <p:sp>
        <p:nvSpPr>
          <p:cNvPr id="28" name="Content Placeholder 2">
            <a:extLst>
              <a:ext uri="{FF2B5EF4-FFF2-40B4-BE49-F238E27FC236}">
                <a16:creationId xmlns:a16="http://schemas.microsoft.com/office/drawing/2014/main" id="{F5175662-2060-3349-B0C1-ED87CCB1D772}"/>
              </a:ext>
            </a:extLst>
          </p:cNvPr>
          <p:cNvSpPr txBox="1">
            <a:spLocks/>
          </p:cNvSpPr>
          <p:nvPr/>
        </p:nvSpPr>
        <p:spPr>
          <a:xfrm>
            <a:off x="4191797" y="4123363"/>
            <a:ext cx="2323782" cy="572765"/>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1500" b="1" dirty="0">
                <a:latin typeface="Myriad Pro Semibold" panose="020B0503030403020204" pitchFamily="34" charset="0"/>
              </a:rPr>
              <a:t>The Pro-Vice-Chancellors</a:t>
            </a:r>
          </a:p>
        </p:txBody>
      </p:sp>
      <p:cxnSp>
        <p:nvCxnSpPr>
          <p:cNvPr id="3" name="Straight Connector 2">
            <a:extLst>
              <a:ext uri="{FF2B5EF4-FFF2-40B4-BE49-F238E27FC236}">
                <a16:creationId xmlns:a16="http://schemas.microsoft.com/office/drawing/2014/main" id="{3A6693A7-996F-C34F-A615-7C3F6454F1C0}"/>
              </a:ext>
            </a:extLst>
          </p:cNvPr>
          <p:cNvCxnSpPr>
            <a:cxnSpLocks/>
          </p:cNvCxnSpPr>
          <p:nvPr/>
        </p:nvCxnSpPr>
        <p:spPr>
          <a:xfrm>
            <a:off x="1092246" y="4696128"/>
            <a:ext cx="8409368" cy="0"/>
          </a:xfrm>
          <a:prstGeom prst="line">
            <a:avLst/>
          </a:prstGeom>
          <a:ln w="38100">
            <a:solidFill>
              <a:srgbClr val="A0AB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5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Complex structure, simple principles</a:t>
            </a:r>
            <a:endParaRPr lang="en-US" sz="2800" dirty="0"/>
          </a:p>
        </p:txBody>
      </p:sp>
      <p:sp>
        <p:nvSpPr>
          <p:cNvPr id="10" name="TextBox 9">
            <a:extLst>
              <a:ext uri="{FF2B5EF4-FFF2-40B4-BE49-F238E27FC236}">
                <a16:creationId xmlns:a16="http://schemas.microsoft.com/office/drawing/2014/main" id="{1934A901-C22D-9B4E-8828-B1050D3BDAEC}"/>
              </a:ext>
            </a:extLst>
          </p:cNvPr>
          <p:cNvSpPr txBox="1"/>
          <p:nvPr/>
        </p:nvSpPr>
        <p:spPr>
          <a:xfrm>
            <a:off x="838200" y="1614198"/>
            <a:ext cx="6341801" cy="221599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400" dirty="0">
                <a:latin typeface="Myriad Pro" panose="020B0503030403020204" pitchFamily="34" charset="0"/>
              </a:rPr>
              <a:t>Evolved over 800 years</a:t>
            </a:r>
          </a:p>
          <a:p>
            <a:pPr marL="285750" indent="-285750">
              <a:lnSpc>
                <a:spcPct val="200000"/>
              </a:lnSpc>
              <a:buFont typeface="Arial" panose="020B0604020202020204" pitchFamily="34" charset="0"/>
              <a:buChar char="•"/>
            </a:pPr>
            <a:r>
              <a:rPr lang="en-US" sz="2400" dirty="0">
                <a:latin typeface="Myriad Pro" panose="020B0503030403020204" pitchFamily="34" charset="0"/>
              </a:rPr>
              <a:t>Self-governing</a:t>
            </a:r>
          </a:p>
          <a:p>
            <a:pPr marL="285750" indent="-285750">
              <a:lnSpc>
                <a:spcPct val="200000"/>
              </a:lnSpc>
              <a:buFont typeface="Arial" panose="020B0604020202020204" pitchFamily="34" charset="0"/>
              <a:buChar char="•"/>
            </a:pPr>
            <a:r>
              <a:rPr lang="en-US" sz="2400" dirty="0">
                <a:latin typeface="Myriad Pro" panose="020B0503030403020204" pitchFamily="34" charset="0"/>
              </a:rPr>
              <a:t>At times bureaucratic – but highly democratic</a:t>
            </a:r>
          </a:p>
        </p:txBody>
      </p:sp>
      <p:pic>
        <p:nvPicPr>
          <p:cNvPr id="14" name="Picture 13">
            <a:extLst>
              <a:ext uri="{FF2B5EF4-FFF2-40B4-BE49-F238E27FC236}">
                <a16:creationId xmlns:a16="http://schemas.microsoft.com/office/drawing/2014/main" id="{3B4F9867-889C-9E4D-BC73-0756AA008B05}"/>
              </a:ext>
            </a:extLst>
          </p:cNvPr>
          <p:cNvPicPr>
            <a:picLocks noChangeAspect="1"/>
          </p:cNvPicPr>
          <p:nvPr/>
        </p:nvPicPr>
        <p:blipFill>
          <a:blip r:embed="rId4"/>
          <a:stretch>
            <a:fillRect/>
          </a:stretch>
        </p:blipFill>
        <p:spPr>
          <a:xfrm>
            <a:off x="2241868" y="4841079"/>
            <a:ext cx="5892800" cy="1498600"/>
          </a:xfrm>
          <a:prstGeom prst="rect">
            <a:avLst/>
          </a:prstGeom>
        </p:spPr>
      </p:pic>
    </p:spTree>
    <p:extLst>
      <p:ext uri="{BB962C8B-B14F-4D97-AF65-F5344CB8AC3E}">
        <p14:creationId xmlns:p14="http://schemas.microsoft.com/office/powerpoint/2010/main" val="385350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A national and an international university</a:t>
            </a:r>
            <a:endParaRPr lang="en-US" sz="2800" dirty="0"/>
          </a:p>
        </p:txBody>
      </p:sp>
      <p:sp>
        <p:nvSpPr>
          <p:cNvPr id="8" name="Content Placeholder 2">
            <a:extLst>
              <a:ext uri="{FF2B5EF4-FFF2-40B4-BE49-F238E27FC236}">
                <a16:creationId xmlns:a16="http://schemas.microsoft.com/office/drawing/2014/main" id="{0C349AF7-2B88-A040-A8C2-440371D90139}"/>
              </a:ext>
            </a:extLst>
          </p:cNvPr>
          <p:cNvSpPr txBox="1">
            <a:spLocks noGrp="1"/>
          </p:cNvSpPr>
          <p:nvPr>
            <p:ph sz="half" idx="1"/>
          </p:nvPr>
        </p:nvSpPr>
        <p:spPr>
          <a:xfrm>
            <a:off x="651946"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A British university</a:t>
            </a:r>
          </a:p>
        </p:txBody>
      </p:sp>
      <p:sp>
        <p:nvSpPr>
          <p:cNvPr id="9" name="Content Placeholder 2">
            <a:extLst>
              <a:ext uri="{FF2B5EF4-FFF2-40B4-BE49-F238E27FC236}">
                <a16:creationId xmlns:a16="http://schemas.microsoft.com/office/drawing/2014/main" id="{874A7749-AD71-3C4C-AF25-81AB73EAFF45}"/>
              </a:ext>
            </a:extLst>
          </p:cNvPr>
          <p:cNvSpPr txBox="1">
            <a:spLocks noGrp="1"/>
          </p:cNvSpPr>
          <p:nvPr>
            <p:ph sz="half" idx="2"/>
          </p:nvPr>
        </p:nvSpPr>
        <p:spPr>
          <a:xfrm>
            <a:off x="5985946"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An international university</a:t>
            </a:r>
          </a:p>
        </p:txBody>
      </p:sp>
      <p:sp>
        <p:nvSpPr>
          <p:cNvPr id="11" name="TextBox 10">
            <a:extLst>
              <a:ext uri="{FF2B5EF4-FFF2-40B4-BE49-F238E27FC236}">
                <a16:creationId xmlns:a16="http://schemas.microsoft.com/office/drawing/2014/main" id="{AB9B1DCE-DEC8-2B40-81B1-2341BD4FDAC9}"/>
              </a:ext>
            </a:extLst>
          </p:cNvPr>
          <p:cNvSpPr txBox="1"/>
          <p:nvPr/>
        </p:nvSpPr>
        <p:spPr>
          <a:xfrm>
            <a:off x="651946" y="2499004"/>
            <a:ext cx="3158237" cy="1477328"/>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400" b="1" dirty="0">
                <a:latin typeface="Myriad Pro Semibold" panose="020B0503030403020204" pitchFamily="34" charset="0"/>
              </a:rPr>
              <a:t>72% </a:t>
            </a:r>
            <a:r>
              <a:rPr lang="en-US" sz="2400" dirty="0">
                <a:latin typeface="Myriad Pro" panose="020B0503030403020204" pitchFamily="34" charset="0"/>
              </a:rPr>
              <a:t>academic staff</a:t>
            </a:r>
          </a:p>
          <a:p>
            <a:pPr marL="285750" indent="-285750">
              <a:lnSpc>
                <a:spcPct val="200000"/>
              </a:lnSpc>
              <a:buFont typeface="Arial" panose="020B0604020202020204" pitchFamily="34" charset="0"/>
              <a:buChar char="•"/>
            </a:pPr>
            <a:r>
              <a:rPr lang="en-US" sz="2400" b="1" dirty="0">
                <a:latin typeface="Myriad Pro Semibold" panose="020B0503030403020204" pitchFamily="34" charset="0"/>
              </a:rPr>
              <a:t>89% </a:t>
            </a:r>
            <a:r>
              <a:rPr lang="en-US" sz="2400" dirty="0">
                <a:latin typeface="Myriad Pro" panose="020B0503030403020204" pitchFamily="34" charset="0"/>
              </a:rPr>
              <a:t>undergraduates</a:t>
            </a:r>
          </a:p>
        </p:txBody>
      </p:sp>
      <p:sp>
        <p:nvSpPr>
          <p:cNvPr id="12" name="TextBox 11">
            <a:extLst>
              <a:ext uri="{FF2B5EF4-FFF2-40B4-BE49-F238E27FC236}">
                <a16:creationId xmlns:a16="http://schemas.microsoft.com/office/drawing/2014/main" id="{3C72D762-E840-D645-BD31-7DA580EFC387}"/>
              </a:ext>
            </a:extLst>
          </p:cNvPr>
          <p:cNvSpPr txBox="1"/>
          <p:nvPr/>
        </p:nvSpPr>
        <p:spPr>
          <a:xfrm>
            <a:off x="5985946" y="2499004"/>
            <a:ext cx="4267515" cy="221599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400" b="1" dirty="0">
                <a:latin typeface="Myriad Pro Semibold" panose="020B0503030403020204" pitchFamily="34" charset="0"/>
              </a:rPr>
              <a:t>28% </a:t>
            </a:r>
            <a:r>
              <a:rPr lang="en-US" sz="2400" dirty="0">
                <a:latin typeface="Myriad Pro" panose="020B0503030403020204" pitchFamily="34" charset="0"/>
              </a:rPr>
              <a:t>academic staff</a:t>
            </a:r>
          </a:p>
          <a:p>
            <a:pPr marL="285750" indent="-285750">
              <a:lnSpc>
                <a:spcPct val="200000"/>
              </a:lnSpc>
              <a:buFont typeface="Arial" panose="020B0604020202020204" pitchFamily="34" charset="0"/>
              <a:buChar char="•"/>
            </a:pPr>
            <a:r>
              <a:rPr lang="en-US" sz="2400" b="1" dirty="0">
                <a:latin typeface="Myriad Pro Semibold" panose="020B0503030403020204" pitchFamily="34" charset="0"/>
              </a:rPr>
              <a:t>37% </a:t>
            </a:r>
            <a:r>
              <a:rPr lang="en-US" sz="2400" dirty="0">
                <a:latin typeface="Myriad Pro" panose="020B0503030403020204" pitchFamily="34" charset="0"/>
              </a:rPr>
              <a:t>‘overseas’ postgraduates</a:t>
            </a:r>
          </a:p>
          <a:p>
            <a:pPr marL="285750" indent="-285750">
              <a:lnSpc>
                <a:spcPct val="200000"/>
              </a:lnSpc>
              <a:buFont typeface="Arial" panose="020B0604020202020204" pitchFamily="34" charset="0"/>
              <a:buChar char="•"/>
            </a:pPr>
            <a:r>
              <a:rPr lang="en-US" sz="2400" b="1" dirty="0">
                <a:latin typeface="Myriad Pro Semibold" panose="020B0503030403020204" pitchFamily="34" charset="0"/>
              </a:rPr>
              <a:t>over 50% </a:t>
            </a:r>
            <a:r>
              <a:rPr lang="en-US" sz="2400" dirty="0">
                <a:latin typeface="Myriad Pro" panose="020B0503030403020204" pitchFamily="34" charset="0"/>
              </a:rPr>
              <a:t>postdocs</a:t>
            </a:r>
          </a:p>
        </p:txBody>
      </p:sp>
      <p:pic>
        <p:nvPicPr>
          <p:cNvPr id="13" name="Picture 12">
            <a:extLst>
              <a:ext uri="{FF2B5EF4-FFF2-40B4-BE49-F238E27FC236}">
                <a16:creationId xmlns:a16="http://schemas.microsoft.com/office/drawing/2014/main" id="{ABB7B96E-E0DC-BA4B-B1D5-988E9CABA184}"/>
              </a:ext>
            </a:extLst>
          </p:cNvPr>
          <p:cNvPicPr>
            <a:picLocks noChangeAspect="1"/>
          </p:cNvPicPr>
          <p:nvPr/>
        </p:nvPicPr>
        <p:blipFill>
          <a:blip r:embed="rId4"/>
          <a:stretch>
            <a:fillRect/>
          </a:stretch>
        </p:blipFill>
        <p:spPr>
          <a:xfrm>
            <a:off x="4494713" y="5040881"/>
            <a:ext cx="1491233" cy="1491233"/>
          </a:xfrm>
          <a:prstGeom prst="rect">
            <a:avLst/>
          </a:prstGeom>
        </p:spPr>
      </p:pic>
    </p:spTree>
    <p:extLst>
      <p:ext uri="{BB962C8B-B14F-4D97-AF65-F5344CB8AC3E}">
        <p14:creationId xmlns:p14="http://schemas.microsoft.com/office/powerpoint/2010/main" val="1844558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sp>
        <p:nvSpPr>
          <p:cNvPr id="13" name="Content Placeholder 2">
            <a:extLst>
              <a:ext uri="{FF2B5EF4-FFF2-40B4-BE49-F238E27FC236}">
                <a16:creationId xmlns:a16="http://schemas.microsoft.com/office/drawing/2014/main" id="{EC6C8389-2733-3643-9B3E-70AF95B466FA}"/>
              </a:ext>
            </a:extLst>
          </p:cNvPr>
          <p:cNvSpPr txBox="1">
            <a:spLocks/>
          </p:cNvSpPr>
          <p:nvPr/>
        </p:nvSpPr>
        <p:spPr>
          <a:xfrm>
            <a:off x="5985946" y="4292082"/>
            <a:ext cx="5181600" cy="469080"/>
          </a:xfrm>
          <a:prstGeom prst="rect">
            <a:avLst/>
          </a:prstGeom>
          <a:solidFill>
            <a:srgbClr val="A0AB3A">
              <a:alpha val="8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endParaRPr lang="en-US" sz="2400" b="1" dirty="0">
              <a:latin typeface="Myriad Pro Semibold" panose="020B0503030403020204" pitchFamily="34" charset="0"/>
            </a:endParaRPr>
          </a:p>
        </p:txBody>
      </p:sp>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Cambridge’s people</a:t>
            </a:r>
            <a:endParaRPr lang="en-US" sz="2800" dirty="0"/>
          </a:p>
        </p:txBody>
      </p:sp>
      <p:sp>
        <p:nvSpPr>
          <p:cNvPr id="8" name="Content Placeholder 2">
            <a:extLst>
              <a:ext uri="{FF2B5EF4-FFF2-40B4-BE49-F238E27FC236}">
                <a16:creationId xmlns:a16="http://schemas.microsoft.com/office/drawing/2014/main" id="{95A9C96B-008F-CA47-B1EF-C244DF1031A2}"/>
              </a:ext>
            </a:extLst>
          </p:cNvPr>
          <p:cNvSpPr txBox="1">
            <a:spLocks noGrp="1"/>
          </p:cNvSpPr>
          <p:nvPr>
            <p:ph sz="half" idx="1"/>
          </p:nvPr>
        </p:nvSpPr>
        <p:spPr>
          <a:xfrm>
            <a:off x="651946"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Students</a:t>
            </a:r>
          </a:p>
        </p:txBody>
      </p:sp>
      <p:sp>
        <p:nvSpPr>
          <p:cNvPr id="9" name="Content Placeholder 2">
            <a:extLst>
              <a:ext uri="{FF2B5EF4-FFF2-40B4-BE49-F238E27FC236}">
                <a16:creationId xmlns:a16="http://schemas.microsoft.com/office/drawing/2014/main" id="{13B47914-E3F6-864C-8830-2B21FA8CB12D}"/>
              </a:ext>
            </a:extLst>
          </p:cNvPr>
          <p:cNvSpPr txBox="1">
            <a:spLocks noGrp="1"/>
          </p:cNvSpPr>
          <p:nvPr>
            <p:ph sz="half" idx="2"/>
          </p:nvPr>
        </p:nvSpPr>
        <p:spPr>
          <a:xfrm>
            <a:off x="5985946"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Staff</a:t>
            </a:r>
          </a:p>
        </p:txBody>
      </p:sp>
      <p:sp>
        <p:nvSpPr>
          <p:cNvPr id="10" name="TextBox 9">
            <a:extLst>
              <a:ext uri="{FF2B5EF4-FFF2-40B4-BE49-F238E27FC236}">
                <a16:creationId xmlns:a16="http://schemas.microsoft.com/office/drawing/2014/main" id="{1934A901-C22D-9B4E-8828-B1050D3BDAEC}"/>
              </a:ext>
            </a:extLst>
          </p:cNvPr>
          <p:cNvSpPr txBox="1"/>
          <p:nvPr/>
        </p:nvSpPr>
        <p:spPr>
          <a:xfrm>
            <a:off x="651946" y="2499004"/>
            <a:ext cx="3746538" cy="226215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latin typeface="Myriad Pro" panose="020B0503030403020204" pitchFamily="34" charset="0"/>
              </a:rPr>
              <a:t>Total – </a:t>
            </a:r>
            <a:r>
              <a:rPr lang="en-US" sz="2400" b="1" dirty="0">
                <a:latin typeface="Myriad Pro Semibold" panose="020B0503030403020204" pitchFamily="34" charset="0"/>
              </a:rPr>
              <a:t>19,000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Undergraduates – </a:t>
            </a:r>
            <a:r>
              <a:rPr lang="en-US" sz="2400" b="1" dirty="0">
                <a:latin typeface="Myriad Pro Semibold" panose="020B0503030403020204" pitchFamily="34" charset="0"/>
              </a:rPr>
              <a:t>12,000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Postgraduates – </a:t>
            </a:r>
            <a:r>
              <a:rPr lang="en-US" sz="2400" b="1" dirty="0">
                <a:latin typeface="Myriad Pro Semibold" panose="020B0503030403020204" pitchFamily="34" charset="0"/>
              </a:rPr>
              <a:t>7,000</a:t>
            </a:r>
          </a:p>
          <a:p>
            <a:pPr marL="285750" indent="-285750">
              <a:lnSpc>
                <a:spcPct val="150000"/>
              </a:lnSpc>
              <a:buFont typeface="Arial" panose="020B0604020202020204" pitchFamily="34" charset="0"/>
              <a:buChar char="•"/>
            </a:pPr>
            <a:endParaRPr lang="en-US" sz="2400" dirty="0">
              <a:latin typeface="Myriad Pro" panose="020B0503030403020204" pitchFamily="34" charset="0"/>
            </a:endParaRPr>
          </a:p>
        </p:txBody>
      </p:sp>
      <p:sp>
        <p:nvSpPr>
          <p:cNvPr id="12" name="TextBox 11">
            <a:extLst>
              <a:ext uri="{FF2B5EF4-FFF2-40B4-BE49-F238E27FC236}">
                <a16:creationId xmlns:a16="http://schemas.microsoft.com/office/drawing/2014/main" id="{64B8BFAD-1F26-9F4F-B0D5-824269420B38}"/>
              </a:ext>
            </a:extLst>
          </p:cNvPr>
          <p:cNvSpPr txBox="1"/>
          <p:nvPr/>
        </p:nvSpPr>
        <p:spPr>
          <a:xfrm>
            <a:off x="5985946" y="2499004"/>
            <a:ext cx="4294765" cy="3370153"/>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latin typeface="Myriad Pro" panose="020B0503030403020204" pitchFamily="34" charset="0"/>
              </a:rPr>
              <a:t>Total – </a:t>
            </a:r>
            <a:r>
              <a:rPr lang="en-US" sz="2400" b="1" dirty="0">
                <a:latin typeface="Myriad Pro Semibold" panose="020B0503030403020204" pitchFamily="34" charset="0"/>
              </a:rPr>
              <a:t>11,000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Academic (</a:t>
            </a:r>
            <a:r>
              <a:rPr lang="en-US" sz="2400" dirty="0" err="1">
                <a:latin typeface="Myriad Pro" panose="020B0503030403020204" pitchFamily="34" charset="0"/>
              </a:rPr>
              <a:t>inc</a:t>
            </a:r>
            <a:r>
              <a:rPr lang="en-US" sz="2400" dirty="0">
                <a:latin typeface="Myriad Pro" panose="020B0503030403020204" pitchFamily="34" charset="0"/>
              </a:rPr>
              <a:t> clinical) – </a:t>
            </a:r>
            <a:r>
              <a:rPr lang="en-US" sz="2400" b="1" dirty="0">
                <a:latin typeface="Myriad Pro Semibold" panose="020B0503030403020204" pitchFamily="34" charset="0"/>
              </a:rPr>
              <a:t>1,700</a:t>
            </a:r>
          </a:p>
          <a:p>
            <a:pPr marL="285750" indent="-285750">
              <a:lnSpc>
                <a:spcPct val="150000"/>
              </a:lnSpc>
              <a:buFont typeface="Arial" panose="020B0604020202020204" pitchFamily="34" charset="0"/>
              <a:buChar char="•"/>
            </a:pPr>
            <a:r>
              <a:rPr lang="en-US" sz="2400" dirty="0">
                <a:latin typeface="Myriad Pro" panose="020B0503030403020204" pitchFamily="34" charset="0"/>
              </a:rPr>
              <a:t>Academic-related – </a:t>
            </a:r>
            <a:r>
              <a:rPr lang="en-US" sz="2400" b="1" dirty="0">
                <a:latin typeface="Myriad Pro Semibold" panose="020B0503030403020204" pitchFamily="34" charset="0"/>
              </a:rPr>
              <a:t>1,700</a:t>
            </a:r>
          </a:p>
          <a:p>
            <a:pPr marL="285750" indent="-285750">
              <a:lnSpc>
                <a:spcPct val="150000"/>
              </a:lnSpc>
              <a:buFont typeface="Arial" panose="020B0604020202020204" pitchFamily="34" charset="0"/>
              <a:buChar char="•"/>
            </a:pPr>
            <a:r>
              <a:rPr lang="en-US" sz="2400" dirty="0">
                <a:solidFill>
                  <a:schemeClr val="bg1"/>
                </a:solidFill>
                <a:latin typeface="Myriad Pro" panose="020B0503030403020204" pitchFamily="34" charset="0"/>
              </a:rPr>
              <a:t>Postdoc researchers – </a:t>
            </a:r>
            <a:r>
              <a:rPr lang="en-US" sz="2400" b="1" dirty="0">
                <a:solidFill>
                  <a:schemeClr val="bg1"/>
                </a:solidFill>
                <a:latin typeface="Myriad Pro Semibold" panose="020B0503030403020204" pitchFamily="34" charset="0"/>
              </a:rPr>
              <a:t>4,000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Assistant – </a:t>
            </a:r>
            <a:r>
              <a:rPr lang="en-US" sz="2400" b="1" dirty="0">
                <a:latin typeface="Myriad Pro Semibold" panose="020B0503030403020204" pitchFamily="34" charset="0"/>
              </a:rPr>
              <a:t>3,600</a:t>
            </a:r>
          </a:p>
          <a:p>
            <a:pPr marL="285750" indent="-285750">
              <a:lnSpc>
                <a:spcPct val="150000"/>
              </a:lnSpc>
              <a:buFont typeface="Arial" panose="020B0604020202020204" pitchFamily="34" charset="0"/>
              <a:buChar char="•"/>
            </a:pPr>
            <a:endParaRPr lang="en-US" sz="2400" dirty="0">
              <a:latin typeface="Myriad Pro" panose="020B0503030403020204" pitchFamily="34" charset="0"/>
            </a:endParaRPr>
          </a:p>
        </p:txBody>
      </p:sp>
    </p:spTree>
    <p:extLst>
      <p:ext uri="{BB962C8B-B14F-4D97-AF65-F5344CB8AC3E}">
        <p14:creationId xmlns:p14="http://schemas.microsoft.com/office/powerpoint/2010/main" val="176925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Postdocs at Cambridge</a:t>
            </a:r>
            <a:endParaRPr lang="en-US" sz="2800" dirty="0"/>
          </a:p>
        </p:txBody>
      </p:sp>
      <p:sp>
        <p:nvSpPr>
          <p:cNvPr id="10" name="Content Placeholder 2">
            <a:extLst>
              <a:ext uri="{FF2B5EF4-FFF2-40B4-BE49-F238E27FC236}">
                <a16:creationId xmlns:a16="http://schemas.microsoft.com/office/drawing/2014/main" id="{28EFBCD7-19F7-0C46-893B-4DEC68D99051}"/>
              </a:ext>
            </a:extLst>
          </p:cNvPr>
          <p:cNvSpPr txBox="1">
            <a:spLocks noGrp="1"/>
          </p:cNvSpPr>
          <p:nvPr>
            <p:ph sz="half" idx="1"/>
          </p:nvPr>
        </p:nvSpPr>
        <p:spPr>
          <a:xfrm>
            <a:off x="472803"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Key Numbers</a:t>
            </a:r>
          </a:p>
        </p:txBody>
      </p:sp>
      <p:sp>
        <p:nvSpPr>
          <p:cNvPr id="11" name="Content Placeholder 2">
            <a:extLst>
              <a:ext uri="{FF2B5EF4-FFF2-40B4-BE49-F238E27FC236}">
                <a16:creationId xmlns:a16="http://schemas.microsoft.com/office/drawing/2014/main" id="{5FE0E6D5-ECCC-9342-ACCD-62358C46B886}"/>
              </a:ext>
            </a:extLst>
          </p:cNvPr>
          <p:cNvSpPr txBox="1">
            <a:spLocks noGrp="1"/>
          </p:cNvSpPr>
          <p:nvPr>
            <p:ph sz="half" idx="2"/>
          </p:nvPr>
        </p:nvSpPr>
        <p:spPr>
          <a:xfrm>
            <a:off x="5806803"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University Postdocs by School</a:t>
            </a:r>
          </a:p>
        </p:txBody>
      </p:sp>
      <p:sp>
        <p:nvSpPr>
          <p:cNvPr id="12" name="TextBox 11">
            <a:extLst>
              <a:ext uri="{FF2B5EF4-FFF2-40B4-BE49-F238E27FC236}">
                <a16:creationId xmlns:a16="http://schemas.microsoft.com/office/drawing/2014/main" id="{19A84739-EF2D-CC49-A815-C6C16227FBA0}"/>
              </a:ext>
            </a:extLst>
          </p:cNvPr>
          <p:cNvSpPr txBox="1"/>
          <p:nvPr/>
        </p:nvSpPr>
        <p:spPr>
          <a:xfrm>
            <a:off x="472803" y="2499004"/>
            <a:ext cx="4727576" cy="226215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latin typeface="Myriad Pro" panose="020B0503030403020204" pitchFamily="34" charset="0"/>
              </a:rPr>
              <a:t>~3,500 in University and Colleges</a:t>
            </a:r>
          </a:p>
          <a:p>
            <a:pPr marL="285750" indent="-285750">
              <a:lnSpc>
                <a:spcPct val="150000"/>
              </a:lnSpc>
              <a:buFont typeface="Arial" panose="020B0604020202020204" pitchFamily="34" charset="0"/>
              <a:buChar char="•"/>
            </a:pPr>
            <a:r>
              <a:rPr lang="en-US" sz="2400" dirty="0">
                <a:latin typeface="Myriad Pro" panose="020B0503030403020204" pitchFamily="34" charset="0"/>
              </a:rPr>
              <a:t>~500 in Partner Institutes</a:t>
            </a:r>
          </a:p>
          <a:p>
            <a:pPr marL="285750" indent="-285750">
              <a:lnSpc>
                <a:spcPct val="150000"/>
              </a:lnSpc>
              <a:buFont typeface="Arial" panose="020B0604020202020204" pitchFamily="34" charset="0"/>
              <a:buChar char="•"/>
            </a:pPr>
            <a:r>
              <a:rPr lang="en-US" sz="2400" dirty="0">
                <a:latin typeface="Myriad Pro" panose="020B0503030403020204" pitchFamily="34" charset="0"/>
              </a:rPr>
              <a:t>35% of total University staff </a:t>
            </a:r>
          </a:p>
          <a:p>
            <a:pPr marL="285750" indent="-285750">
              <a:lnSpc>
                <a:spcPct val="150000"/>
              </a:lnSpc>
              <a:buFont typeface="Arial" panose="020B0604020202020204" pitchFamily="34" charset="0"/>
              <a:buChar char="•"/>
            </a:pPr>
            <a:r>
              <a:rPr lang="en-US" sz="2400" dirty="0">
                <a:latin typeface="Myriad Pro" panose="020B0503030403020204" pitchFamily="34" charset="0"/>
              </a:rPr>
              <a:t>90 nationalities</a:t>
            </a:r>
          </a:p>
        </p:txBody>
      </p:sp>
      <p:graphicFrame>
        <p:nvGraphicFramePr>
          <p:cNvPr id="13" name="Chart 12">
            <a:extLst>
              <a:ext uri="{FF2B5EF4-FFF2-40B4-BE49-F238E27FC236}">
                <a16:creationId xmlns:a16="http://schemas.microsoft.com/office/drawing/2014/main" id="{E75E327C-C759-784E-AE6C-75DB5B145BBC}"/>
              </a:ext>
            </a:extLst>
          </p:cNvPr>
          <p:cNvGraphicFramePr/>
          <p:nvPr>
            <p:extLst>
              <p:ext uri="{D42A27DB-BD31-4B8C-83A1-F6EECF244321}">
                <p14:modId xmlns:p14="http://schemas.microsoft.com/office/powerpoint/2010/main" val="1722997566"/>
              </p:ext>
            </p:extLst>
          </p:nvPr>
        </p:nvGraphicFramePr>
        <p:xfrm>
          <a:off x="5441406" y="2068093"/>
          <a:ext cx="5912394" cy="47602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67743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dA PowerPoint Template 2019" id="{EA819839-5386-354C-A410-B5264AEAD358}" vid="{D3742958-7397-094B-874A-159827134784}"/>
    </a:ext>
  </a:extLst>
</a:theme>
</file>

<file path=docProps/app.xml><?xml version="1.0" encoding="utf-8"?>
<Properties xmlns="http://schemas.openxmlformats.org/officeDocument/2006/extended-properties" xmlns:vt="http://schemas.openxmlformats.org/officeDocument/2006/docPropsVTypes">
  <Template>Office Theme</Template>
  <TotalTime>242</TotalTime>
  <Words>930</Words>
  <Application>Microsoft Macintosh PowerPoint</Application>
  <PresentationFormat>Widescreen</PresentationFormat>
  <Paragraphs>191</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MS PGothic</vt:lpstr>
      <vt:lpstr>Arial</vt:lpstr>
      <vt:lpstr>Calibri</vt:lpstr>
      <vt:lpstr>Calibri Light</vt:lpstr>
      <vt:lpstr>Myriad Pro</vt:lpstr>
      <vt:lpstr>Myriad Pro Semibold</vt:lpstr>
      <vt:lpstr>Office Theme</vt:lpstr>
      <vt:lpstr>PowerPoint Presentation</vt:lpstr>
      <vt:lpstr>PowerPoint Presentation</vt:lpstr>
      <vt:lpstr>An introduction – the University’s profile</vt:lpstr>
      <vt:lpstr>The composition</vt:lpstr>
      <vt:lpstr>Senior members of the University</vt:lpstr>
      <vt:lpstr>Complex structure, simple principles</vt:lpstr>
      <vt:lpstr>A national and an international university</vt:lpstr>
      <vt:lpstr>Cambridge’s people</vt:lpstr>
      <vt:lpstr>Postdocs at Cambridge</vt:lpstr>
      <vt:lpstr>The Postdoc Journey</vt:lpstr>
      <vt:lpstr>The Concordat</vt:lpstr>
      <vt:lpstr>What postdocs asked for</vt:lpstr>
      <vt:lpstr>OPdA Mission</vt:lpstr>
      <vt:lpstr>Leadership Fellowships</vt:lpstr>
      <vt:lpstr>Postdocs to Innovators</vt:lpstr>
      <vt:lpstr>Mentoring for postdocs</vt:lpstr>
      <vt:lpstr>College affiliations</vt:lpstr>
      <vt:lpstr>Keeping you informed</vt:lpstr>
      <vt:lpstr>The Postdoc Centres</vt:lpstr>
      <vt:lpstr>Planning for the future – North West Cambridge</vt:lpstr>
      <vt:lpstr>Organisations that can help and support you</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Hayward</dc:creator>
  <cp:lastModifiedBy>Jennifer Hayward</cp:lastModifiedBy>
  <cp:revision>50</cp:revision>
  <dcterms:created xsi:type="dcterms:W3CDTF">2019-05-09T12:22:29Z</dcterms:created>
  <dcterms:modified xsi:type="dcterms:W3CDTF">2019-07-15T10:16:19Z</dcterms:modified>
</cp:coreProperties>
</file>