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1"/>
  </p:notesMasterIdLst>
  <p:sldIdLst>
    <p:sldId id="256" r:id="rId2"/>
    <p:sldId id="268" r:id="rId3"/>
    <p:sldId id="271" r:id="rId4"/>
    <p:sldId id="272" r:id="rId5"/>
    <p:sldId id="273" r:id="rId6"/>
    <p:sldId id="274" r:id="rId7"/>
    <p:sldId id="275" r:id="rId8"/>
    <p:sldId id="277" r:id="rId9"/>
    <p:sldId id="27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57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5356"/>
    <a:srgbClr val="96B2B3"/>
    <a:srgbClr val="B2C9CD"/>
    <a:srgbClr val="D6E4DE"/>
    <a:srgbClr val="145357"/>
    <a:srgbClr val="205B62"/>
    <a:srgbClr val="A0AB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962"/>
    <p:restoredTop sz="87347" autoAdjust="0"/>
  </p:normalViewPr>
  <p:slideViewPr>
    <p:cSldViewPr snapToGrid="0" snapToObjects="1">
      <p:cViewPr varScale="1">
        <p:scale>
          <a:sx n="69" d="100"/>
          <a:sy n="69" d="100"/>
        </p:scale>
        <p:origin x="68" y="44"/>
      </p:cViewPr>
      <p:guideLst>
        <p:guide orient="horz" pos="2160"/>
        <p:guide pos="57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B57670-9EB5-244E-B9D0-06A5FAEEAA57}" type="datetimeFigureOut">
              <a:rPr lang="en-US" smtClean="0"/>
              <a:t>4/13/2021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FC880C-E6D0-694D-8795-AD616E89BBC3}" type="slidenum">
              <a:rPr lang="en-US" smtClean="0"/>
              <a:t>‹#›</a:t>
            </a:fld>
            <a:endParaRPr lang="en-US"/>
          </a:p>
        </p:txBody>
      </p:sp>
    </p:spTree>
    <p:extLst>
      <p:ext uri="{BB962C8B-B14F-4D97-AF65-F5344CB8AC3E}">
        <p14:creationId xmlns:p14="http://schemas.microsoft.com/office/powerpoint/2010/main" val="678184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0D900AD0-2E69-1541-941B-465172EAA68B}" type="datetimeFigureOut">
              <a:rPr lang="en-US" smtClean="0"/>
              <a:t>4/13/2021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43839C-C847-DB40-A024-AA0DBD9EC0C3}" type="slidenum">
              <a:rPr lang="en-US" smtClean="0"/>
              <a:t>‹#›</a:t>
            </a:fld>
            <a:endParaRPr lang="en-US"/>
          </a:p>
        </p:txBody>
      </p:sp>
    </p:spTree>
    <p:extLst>
      <p:ext uri="{BB962C8B-B14F-4D97-AF65-F5344CB8AC3E}">
        <p14:creationId xmlns:p14="http://schemas.microsoft.com/office/powerpoint/2010/main" val="2512633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D900AD0-2E69-1541-941B-465172EAA68B}" type="datetimeFigureOut">
              <a:rPr lang="en-US" smtClean="0"/>
              <a:t>4/13/2021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43839C-C847-DB40-A024-AA0DBD9EC0C3}" type="slidenum">
              <a:rPr lang="en-US" smtClean="0"/>
              <a:t>‹#›</a:t>
            </a:fld>
            <a:endParaRPr lang="en-US"/>
          </a:p>
        </p:txBody>
      </p:sp>
    </p:spTree>
    <p:extLst>
      <p:ext uri="{BB962C8B-B14F-4D97-AF65-F5344CB8AC3E}">
        <p14:creationId xmlns:p14="http://schemas.microsoft.com/office/powerpoint/2010/main" val="613168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D900AD0-2E69-1541-941B-465172EAA68B}" type="datetimeFigureOut">
              <a:rPr lang="en-US" smtClean="0"/>
              <a:t>4/13/2021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43839C-C847-DB40-A024-AA0DBD9EC0C3}" type="slidenum">
              <a:rPr lang="en-US" smtClean="0"/>
              <a:t>‹#›</a:t>
            </a:fld>
            <a:endParaRPr lang="en-US"/>
          </a:p>
        </p:txBody>
      </p:sp>
    </p:spTree>
    <p:extLst>
      <p:ext uri="{BB962C8B-B14F-4D97-AF65-F5344CB8AC3E}">
        <p14:creationId xmlns:p14="http://schemas.microsoft.com/office/powerpoint/2010/main" val="3291022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D900AD0-2E69-1541-941B-465172EAA68B}" type="datetimeFigureOut">
              <a:rPr lang="en-US" smtClean="0"/>
              <a:t>4/13/2021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43839C-C847-DB40-A024-AA0DBD9EC0C3}" type="slidenum">
              <a:rPr lang="en-US" smtClean="0"/>
              <a:t>‹#›</a:t>
            </a:fld>
            <a:endParaRPr lang="en-US"/>
          </a:p>
        </p:txBody>
      </p:sp>
    </p:spTree>
    <p:extLst>
      <p:ext uri="{BB962C8B-B14F-4D97-AF65-F5344CB8AC3E}">
        <p14:creationId xmlns:p14="http://schemas.microsoft.com/office/powerpoint/2010/main" val="4157369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D900AD0-2E69-1541-941B-465172EAA68B}" type="datetimeFigureOut">
              <a:rPr lang="en-US" smtClean="0"/>
              <a:t>4/13/2021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43839C-C847-DB40-A024-AA0DBD9EC0C3}" type="slidenum">
              <a:rPr lang="en-US" smtClean="0"/>
              <a:t>‹#›</a:t>
            </a:fld>
            <a:endParaRPr lang="en-US"/>
          </a:p>
        </p:txBody>
      </p:sp>
    </p:spTree>
    <p:extLst>
      <p:ext uri="{BB962C8B-B14F-4D97-AF65-F5344CB8AC3E}">
        <p14:creationId xmlns:p14="http://schemas.microsoft.com/office/powerpoint/2010/main" val="4214625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0D900AD0-2E69-1541-941B-465172EAA68B}" type="datetimeFigureOut">
              <a:rPr lang="en-US" smtClean="0"/>
              <a:t>4/13/2021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43839C-C847-DB40-A024-AA0DBD9EC0C3}" type="slidenum">
              <a:rPr lang="en-US" smtClean="0"/>
              <a:t>‹#›</a:t>
            </a:fld>
            <a:endParaRPr lang="en-US"/>
          </a:p>
        </p:txBody>
      </p:sp>
    </p:spTree>
    <p:extLst>
      <p:ext uri="{BB962C8B-B14F-4D97-AF65-F5344CB8AC3E}">
        <p14:creationId xmlns:p14="http://schemas.microsoft.com/office/powerpoint/2010/main" val="3407534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0D900AD0-2E69-1541-941B-465172EAA68B}" type="datetimeFigureOut">
              <a:rPr lang="en-US" smtClean="0"/>
              <a:t>4/13/2021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43839C-C847-DB40-A024-AA0DBD9EC0C3}" type="slidenum">
              <a:rPr lang="en-US" smtClean="0"/>
              <a:t>‹#›</a:t>
            </a:fld>
            <a:endParaRPr lang="en-US"/>
          </a:p>
        </p:txBody>
      </p:sp>
    </p:spTree>
    <p:extLst>
      <p:ext uri="{BB962C8B-B14F-4D97-AF65-F5344CB8AC3E}">
        <p14:creationId xmlns:p14="http://schemas.microsoft.com/office/powerpoint/2010/main" val="3168822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0D900AD0-2E69-1541-941B-465172EAA68B}" type="datetimeFigureOut">
              <a:rPr lang="en-US" smtClean="0"/>
              <a:t>4/13/2021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43839C-C847-DB40-A024-AA0DBD9EC0C3}" type="slidenum">
              <a:rPr lang="en-US" smtClean="0"/>
              <a:t>‹#›</a:t>
            </a:fld>
            <a:endParaRPr lang="en-US"/>
          </a:p>
        </p:txBody>
      </p:sp>
    </p:spTree>
    <p:extLst>
      <p:ext uri="{BB962C8B-B14F-4D97-AF65-F5344CB8AC3E}">
        <p14:creationId xmlns:p14="http://schemas.microsoft.com/office/powerpoint/2010/main" val="859184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900AD0-2E69-1541-941B-465172EAA68B}" type="datetimeFigureOut">
              <a:rPr lang="en-US" smtClean="0"/>
              <a:t>4/13/2021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43839C-C847-DB40-A024-AA0DBD9EC0C3}" type="slidenum">
              <a:rPr lang="en-US" smtClean="0"/>
              <a:t>‹#›</a:t>
            </a:fld>
            <a:endParaRPr lang="en-US"/>
          </a:p>
        </p:txBody>
      </p:sp>
    </p:spTree>
    <p:extLst>
      <p:ext uri="{BB962C8B-B14F-4D97-AF65-F5344CB8AC3E}">
        <p14:creationId xmlns:p14="http://schemas.microsoft.com/office/powerpoint/2010/main" val="4140495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0D900AD0-2E69-1541-941B-465172EAA68B}" type="datetimeFigureOut">
              <a:rPr lang="en-US" smtClean="0"/>
              <a:t>4/13/2021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43839C-C847-DB40-A024-AA0DBD9EC0C3}" type="slidenum">
              <a:rPr lang="en-US" smtClean="0"/>
              <a:t>‹#›</a:t>
            </a:fld>
            <a:endParaRPr lang="en-US"/>
          </a:p>
        </p:txBody>
      </p:sp>
    </p:spTree>
    <p:extLst>
      <p:ext uri="{BB962C8B-B14F-4D97-AF65-F5344CB8AC3E}">
        <p14:creationId xmlns:p14="http://schemas.microsoft.com/office/powerpoint/2010/main" val="2810278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0D900AD0-2E69-1541-941B-465172EAA68B}" type="datetimeFigureOut">
              <a:rPr lang="en-US" smtClean="0"/>
              <a:t>4/13/2021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43839C-C847-DB40-A024-AA0DBD9EC0C3}" type="slidenum">
              <a:rPr lang="en-US" smtClean="0"/>
              <a:t>‹#›</a:t>
            </a:fld>
            <a:endParaRPr lang="en-US"/>
          </a:p>
        </p:txBody>
      </p:sp>
    </p:spTree>
    <p:extLst>
      <p:ext uri="{BB962C8B-B14F-4D97-AF65-F5344CB8AC3E}">
        <p14:creationId xmlns:p14="http://schemas.microsoft.com/office/powerpoint/2010/main" val="1859948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900AD0-2E69-1541-941B-465172EAA68B}" type="datetimeFigureOut">
              <a:rPr lang="en-US" smtClean="0"/>
              <a:t>4/13/2021</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43839C-C847-DB40-A024-AA0DBD9EC0C3}" type="slidenum">
              <a:rPr lang="en-US" smtClean="0"/>
              <a:t>‹#›</a:t>
            </a:fld>
            <a:endParaRPr lang="en-US"/>
          </a:p>
        </p:txBody>
      </p:sp>
    </p:spTree>
    <p:extLst>
      <p:ext uri="{BB962C8B-B14F-4D97-AF65-F5344CB8AC3E}">
        <p14:creationId xmlns:p14="http://schemas.microsoft.com/office/powerpoint/2010/main" val="23740986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7.png"/><Relationship Id="rId11" Type="http://schemas.openxmlformats.org/officeDocument/2006/relationships/image" Target="../media/image12.jpg"/><Relationship Id="rId5" Type="http://schemas.openxmlformats.org/officeDocument/2006/relationships/image" Target="../media/image6.jp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15.emf"/><Relationship Id="rId4" Type="http://schemas.openxmlformats.org/officeDocument/2006/relationships/image" Target="../media/image14.emf"/></Relationships>
</file>

<file path=ppt/slides/_rels/slide9.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5.jpeg"/><Relationship Id="rId3" Type="http://schemas.openxmlformats.org/officeDocument/2006/relationships/image" Target="../media/image2.emf"/><Relationship Id="rId7" Type="http://schemas.openxmlformats.org/officeDocument/2006/relationships/image" Target="../media/image19.jpeg"/><Relationship Id="rId12" Type="http://schemas.openxmlformats.org/officeDocument/2006/relationships/image" Target="../media/image24.jpeg"/><Relationship Id="rId17" Type="http://schemas.openxmlformats.org/officeDocument/2006/relationships/image" Target="../media/image29.jpg"/><Relationship Id="rId2" Type="http://schemas.openxmlformats.org/officeDocument/2006/relationships/image" Target="../media/image1.png"/><Relationship Id="rId16" Type="http://schemas.openxmlformats.org/officeDocument/2006/relationships/image" Target="../media/image28.png"/><Relationship Id="rId1" Type="http://schemas.openxmlformats.org/officeDocument/2006/relationships/slideLayout" Target="../slideLayouts/slideLayout4.xml"/><Relationship Id="rId6" Type="http://schemas.openxmlformats.org/officeDocument/2006/relationships/image" Target="../media/image18.jpg"/><Relationship Id="rId11" Type="http://schemas.openxmlformats.org/officeDocument/2006/relationships/image" Target="../media/image23.jpeg"/><Relationship Id="rId5" Type="http://schemas.openxmlformats.org/officeDocument/2006/relationships/image" Target="../media/image17.jpeg"/><Relationship Id="rId15" Type="http://schemas.openxmlformats.org/officeDocument/2006/relationships/image" Target="../media/image27.jpeg"/><Relationship Id="rId10" Type="http://schemas.openxmlformats.org/officeDocument/2006/relationships/image" Target="../media/image22.jpeg"/><Relationship Id="rId4" Type="http://schemas.openxmlformats.org/officeDocument/2006/relationships/image" Target="../media/image16.jpg"/><Relationship Id="rId9" Type="http://schemas.openxmlformats.org/officeDocument/2006/relationships/image" Target="../media/image21.jpg"/><Relationship Id="rId1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904A9C1-BBCC-1844-887C-7BBF4D82940A}"/>
              </a:ext>
            </a:extLst>
          </p:cNvPr>
          <p:cNvSpPr>
            <a:spLocks noGrp="1"/>
          </p:cNvSpPr>
          <p:nvPr>
            <p:ph type="subTitle" idx="1"/>
          </p:nvPr>
        </p:nvSpPr>
        <p:spPr>
          <a:xfrm>
            <a:off x="1434744" y="1397876"/>
            <a:ext cx="8733934" cy="3563007"/>
          </a:xfrm>
        </p:spPr>
        <p:txBody>
          <a:bodyPr>
            <a:normAutofit/>
          </a:bodyPr>
          <a:lstStyle/>
          <a:p>
            <a:pPr>
              <a:lnSpc>
                <a:spcPct val="120000"/>
              </a:lnSpc>
            </a:pPr>
            <a:r>
              <a:rPr lang="en-US" sz="4400" b="1" dirty="0">
                <a:solidFill>
                  <a:srgbClr val="145357"/>
                </a:solidFill>
                <a:latin typeface="Myriad Pro" panose="020B0503030403020204" pitchFamily="34" charset="0"/>
              </a:rPr>
              <a:t>University of Cambridge </a:t>
            </a:r>
          </a:p>
          <a:p>
            <a:pPr>
              <a:lnSpc>
                <a:spcPct val="120000"/>
              </a:lnSpc>
            </a:pPr>
            <a:r>
              <a:rPr lang="en-US" sz="4400" b="1" dirty="0">
                <a:solidFill>
                  <a:srgbClr val="145357"/>
                </a:solidFill>
                <a:latin typeface="Myriad Pro" panose="020B0503030403020204" pitchFamily="34" charset="0"/>
              </a:rPr>
              <a:t>Postdoc Academy</a:t>
            </a:r>
          </a:p>
          <a:p>
            <a:endParaRPr lang="en-US" sz="4400" b="1" dirty="0">
              <a:solidFill>
                <a:srgbClr val="145357"/>
              </a:solidFill>
              <a:latin typeface="Myriad Pro" panose="020B0503030403020204" pitchFamily="34" charset="0"/>
            </a:endParaRPr>
          </a:p>
          <a:p>
            <a:endParaRPr lang="en-US" sz="4300" b="1" dirty="0">
              <a:solidFill>
                <a:srgbClr val="205B62"/>
              </a:solidFill>
              <a:latin typeface="Myriad Pro Semibold" panose="020B0503030403020204" pitchFamily="34" charset="0"/>
            </a:endParaRPr>
          </a:p>
        </p:txBody>
      </p:sp>
      <p:pic>
        <p:nvPicPr>
          <p:cNvPr id="5" name="Picture 4">
            <a:extLst>
              <a:ext uri="{FF2B5EF4-FFF2-40B4-BE49-F238E27FC236}">
                <a16:creationId xmlns:a16="http://schemas.microsoft.com/office/drawing/2014/main" id="{D6C850DE-FF34-E346-8C0F-532153967FDC}"/>
              </a:ext>
            </a:extLst>
          </p:cNvPr>
          <p:cNvPicPr>
            <a:picLocks noChangeAspect="1"/>
          </p:cNvPicPr>
          <p:nvPr/>
        </p:nvPicPr>
        <p:blipFill>
          <a:blip r:embed="rId2"/>
          <a:srcRect/>
          <a:stretch/>
        </p:blipFill>
        <p:spPr>
          <a:xfrm>
            <a:off x="9598639" y="0"/>
            <a:ext cx="2593361" cy="6858000"/>
          </a:xfrm>
          <a:prstGeom prst="rect">
            <a:avLst/>
          </a:prstGeom>
        </p:spPr>
      </p:pic>
      <p:pic>
        <p:nvPicPr>
          <p:cNvPr id="9" name="Picture 8">
            <a:extLst>
              <a:ext uri="{FF2B5EF4-FFF2-40B4-BE49-F238E27FC236}">
                <a16:creationId xmlns:a16="http://schemas.microsoft.com/office/drawing/2014/main" id="{D0FE0A72-1C39-1147-B0F0-38B39A882CF3}"/>
              </a:ext>
            </a:extLst>
          </p:cNvPr>
          <p:cNvPicPr>
            <a:picLocks noChangeAspect="1"/>
          </p:cNvPicPr>
          <p:nvPr/>
        </p:nvPicPr>
        <p:blipFill>
          <a:blip r:embed="rId3"/>
          <a:stretch>
            <a:fillRect/>
          </a:stretch>
        </p:blipFill>
        <p:spPr>
          <a:xfrm>
            <a:off x="458405" y="6099485"/>
            <a:ext cx="2308302" cy="480387"/>
          </a:xfrm>
          <a:prstGeom prst="rect">
            <a:avLst/>
          </a:prstGeom>
        </p:spPr>
      </p:pic>
    </p:spTree>
    <p:extLst>
      <p:ext uri="{BB962C8B-B14F-4D97-AF65-F5344CB8AC3E}">
        <p14:creationId xmlns:p14="http://schemas.microsoft.com/office/powerpoint/2010/main" val="3215805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22C83A2-2A27-1C4A-B341-BED43EEE55D1}"/>
              </a:ext>
            </a:extLst>
          </p:cNvPr>
          <p:cNvPicPr>
            <a:picLocks noChangeAspect="1"/>
          </p:cNvPicPr>
          <p:nvPr/>
        </p:nvPicPr>
        <p:blipFill>
          <a:blip r:embed="rId2">
            <a:alphaModFix amt="35000"/>
          </a:blip>
          <a:srcRect/>
          <a:stretch/>
        </p:blipFill>
        <p:spPr>
          <a:xfrm>
            <a:off x="9598639" y="0"/>
            <a:ext cx="2593361" cy="6858000"/>
          </a:xfrm>
          <a:prstGeom prst="rect">
            <a:avLst/>
          </a:prstGeom>
        </p:spPr>
      </p:pic>
      <p:sp>
        <p:nvSpPr>
          <p:cNvPr id="22" name="TextBox 21">
            <a:extLst>
              <a:ext uri="{FF2B5EF4-FFF2-40B4-BE49-F238E27FC236}">
                <a16:creationId xmlns:a16="http://schemas.microsoft.com/office/drawing/2014/main" id="{824C8960-B6AA-CC47-8791-BDC24312F66C}"/>
              </a:ext>
            </a:extLst>
          </p:cNvPr>
          <p:cNvSpPr txBox="1"/>
          <p:nvPr/>
        </p:nvSpPr>
        <p:spPr>
          <a:xfrm>
            <a:off x="847530" y="1190572"/>
            <a:ext cx="9145555" cy="3170099"/>
          </a:xfrm>
          <a:prstGeom prst="rect">
            <a:avLst/>
          </a:prstGeom>
          <a:noFill/>
        </p:spPr>
        <p:txBody>
          <a:bodyPr wrap="square" rtlCol="0">
            <a:spAutoFit/>
          </a:bodyPr>
          <a:lstStyle/>
          <a:p>
            <a:r>
              <a:rPr lang="en-US" sz="2000" dirty="0">
                <a:latin typeface="Myriad Pro"/>
                <a:cs typeface="Myriad Pro"/>
              </a:rPr>
              <a:t>“Our postdocs, alongside our postgraduate students, embody our future and our world-class scholarly ambition, and they deserve the ambition on our part to match it. </a:t>
            </a:r>
          </a:p>
          <a:p>
            <a:endParaRPr lang="en-US" sz="2000" dirty="0">
              <a:latin typeface="Myriad Pro"/>
              <a:cs typeface="Myriad Pro"/>
            </a:endParaRPr>
          </a:p>
          <a:p>
            <a:r>
              <a:rPr lang="en-US" sz="2000" dirty="0">
                <a:latin typeface="Myriad Pro"/>
                <a:cs typeface="Myriad Pro"/>
              </a:rPr>
              <a:t>They are, and will be, successful but we must also want them to think of Cambridge as the place that changed their lives and helped and supported them in all aspects at this critical time in their careers. </a:t>
            </a:r>
          </a:p>
          <a:p>
            <a:endParaRPr lang="en-US" sz="2000" dirty="0">
              <a:latin typeface="Myriad Pro"/>
              <a:cs typeface="Myriad Pro"/>
            </a:endParaRPr>
          </a:p>
          <a:p>
            <a:r>
              <a:rPr lang="en-US" sz="2000" dirty="0">
                <a:latin typeface="Myriad Pro"/>
                <a:cs typeface="Myriad Pro"/>
              </a:rPr>
              <a:t>In achieving that, we empower them to ensure the continued international standing of the University.”</a:t>
            </a:r>
          </a:p>
        </p:txBody>
      </p:sp>
      <p:sp>
        <p:nvSpPr>
          <p:cNvPr id="9" name="TextBox 8">
            <a:extLst>
              <a:ext uri="{FF2B5EF4-FFF2-40B4-BE49-F238E27FC236}">
                <a16:creationId xmlns:a16="http://schemas.microsoft.com/office/drawing/2014/main" id="{10654E7D-D35A-6547-B16D-341AEF5D755B}"/>
              </a:ext>
            </a:extLst>
          </p:cNvPr>
          <p:cNvSpPr txBox="1"/>
          <p:nvPr/>
        </p:nvSpPr>
        <p:spPr>
          <a:xfrm>
            <a:off x="3765144" y="4660808"/>
            <a:ext cx="3310325" cy="646331"/>
          </a:xfrm>
          <a:prstGeom prst="rect">
            <a:avLst/>
          </a:prstGeom>
          <a:noFill/>
        </p:spPr>
        <p:txBody>
          <a:bodyPr wrap="square" rtlCol="0">
            <a:spAutoFit/>
          </a:bodyPr>
          <a:lstStyle/>
          <a:p>
            <a:pPr algn="ctr"/>
            <a:r>
              <a:rPr lang="en-US" sz="2000" dirty="0">
                <a:latin typeface="Myriad Pro"/>
                <a:cs typeface="Myriad Pro"/>
              </a:rPr>
              <a:t>Prof. Sir Leszek Borysiewicz</a:t>
            </a:r>
          </a:p>
          <a:p>
            <a:pPr algn="ctr"/>
            <a:r>
              <a:rPr lang="en-US" sz="1600" dirty="0">
                <a:latin typeface="Myriad Pro"/>
                <a:cs typeface="Myriad Pro"/>
              </a:rPr>
              <a:t>Vice-Chancellor 2010-2017</a:t>
            </a:r>
          </a:p>
        </p:txBody>
      </p:sp>
      <p:pic>
        <p:nvPicPr>
          <p:cNvPr id="2" name="Picture 1">
            <a:extLst>
              <a:ext uri="{FF2B5EF4-FFF2-40B4-BE49-F238E27FC236}">
                <a16:creationId xmlns:a16="http://schemas.microsoft.com/office/drawing/2014/main" id="{7A2866DD-0CC9-1741-95D3-724E7BF4DBF3}"/>
              </a:ext>
            </a:extLst>
          </p:cNvPr>
          <p:cNvPicPr>
            <a:picLocks noChangeAspect="1"/>
          </p:cNvPicPr>
          <p:nvPr/>
        </p:nvPicPr>
        <p:blipFill>
          <a:blip r:embed="rId3"/>
          <a:stretch>
            <a:fillRect/>
          </a:stretch>
        </p:blipFill>
        <p:spPr>
          <a:xfrm>
            <a:off x="2301891" y="5307139"/>
            <a:ext cx="5169656" cy="1314697"/>
          </a:xfrm>
          <a:prstGeom prst="rect">
            <a:avLst/>
          </a:prstGeom>
        </p:spPr>
      </p:pic>
    </p:spTree>
    <p:extLst>
      <p:ext uri="{BB962C8B-B14F-4D97-AF65-F5344CB8AC3E}">
        <p14:creationId xmlns:p14="http://schemas.microsoft.com/office/powerpoint/2010/main" val="2305656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22C83A2-2A27-1C4A-B341-BED43EEE55D1}"/>
              </a:ext>
            </a:extLst>
          </p:cNvPr>
          <p:cNvPicPr>
            <a:picLocks noChangeAspect="1"/>
          </p:cNvPicPr>
          <p:nvPr/>
        </p:nvPicPr>
        <p:blipFill>
          <a:blip r:embed="rId2">
            <a:alphaModFix amt="35000"/>
          </a:blip>
          <a:srcRect/>
          <a:stretch/>
        </p:blipFill>
        <p:spPr>
          <a:xfrm>
            <a:off x="9598639" y="0"/>
            <a:ext cx="2593361" cy="6858000"/>
          </a:xfrm>
          <a:prstGeom prst="rect">
            <a:avLst/>
          </a:prstGeom>
        </p:spPr>
      </p:pic>
      <p:sp>
        <p:nvSpPr>
          <p:cNvPr id="18" name="Oval 17">
            <a:extLst>
              <a:ext uri="{FF2B5EF4-FFF2-40B4-BE49-F238E27FC236}">
                <a16:creationId xmlns:a16="http://schemas.microsoft.com/office/drawing/2014/main" id="{24E13DEE-F920-4246-8340-90B36EB58D46}"/>
              </a:ext>
            </a:extLst>
          </p:cNvPr>
          <p:cNvSpPr/>
          <p:nvPr/>
        </p:nvSpPr>
        <p:spPr>
          <a:xfrm>
            <a:off x="4684278" y="3613759"/>
            <a:ext cx="2231136" cy="22311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0DF171-0380-4A4B-A0C3-4D30D9A56A9C}"/>
              </a:ext>
            </a:extLst>
          </p:cNvPr>
          <p:cNvSpPr txBox="1"/>
          <p:nvPr/>
        </p:nvSpPr>
        <p:spPr>
          <a:xfrm>
            <a:off x="926428" y="1645132"/>
            <a:ext cx="9746835" cy="3477875"/>
          </a:xfrm>
          <a:prstGeom prst="rect">
            <a:avLst/>
          </a:prstGeom>
          <a:noFill/>
        </p:spPr>
        <p:txBody>
          <a:bodyPr wrap="square" rtlCol="0">
            <a:spAutoFit/>
          </a:bodyPr>
          <a:lstStyle/>
          <a:p>
            <a:r>
              <a:rPr lang="en-US" sz="2000" u="sng" dirty="0">
                <a:latin typeface="Myriad Pro"/>
              </a:rPr>
              <a:t>Self-governing</a:t>
            </a:r>
            <a:r>
              <a:rPr lang="en-US" sz="2000" dirty="0">
                <a:latin typeface="Myriad Pro"/>
              </a:rPr>
              <a:t>: At times bureaucratic – but highly democratic</a:t>
            </a:r>
          </a:p>
          <a:p>
            <a:endParaRPr lang="en-US" sz="2000" u="sng" dirty="0">
              <a:latin typeface="Myriad Pro"/>
            </a:endParaRPr>
          </a:p>
          <a:p>
            <a:r>
              <a:rPr lang="en-US" sz="2000" u="sng" dirty="0">
                <a:latin typeface="Myriad Pro"/>
              </a:rPr>
              <a:t>Collegiate</a:t>
            </a:r>
            <a:r>
              <a:rPr lang="en-US" sz="2000" dirty="0">
                <a:latin typeface="Myriad Pro"/>
              </a:rPr>
              <a:t>: 31 interdependent, self-governing Colleges</a:t>
            </a:r>
          </a:p>
          <a:p>
            <a:endParaRPr lang="en-US" sz="2000" u="sng" dirty="0">
              <a:latin typeface="Myriad Pro"/>
            </a:endParaRPr>
          </a:p>
          <a:p>
            <a:r>
              <a:rPr lang="en-US" sz="2000" u="sng" dirty="0">
                <a:latin typeface="Myriad Pro"/>
              </a:rPr>
              <a:t>Size</a:t>
            </a:r>
            <a:r>
              <a:rPr lang="en-US" sz="2000" dirty="0">
                <a:latin typeface="Myriad Pro"/>
              </a:rPr>
              <a:t>:  </a:t>
            </a:r>
            <a:r>
              <a:rPr lang="en-US" sz="2000" b="1" dirty="0" smtClean="0">
                <a:latin typeface="Myriad Pro"/>
              </a:rPr>
              <a:t>19k </a:t>
            </a:r>
            <a:r>
              <a:rPr lang="en-US" sz="2000" b="1" dirty="0">
                <a:latin typeface="Myriad Pro"/>
              </a:rPr>
              <a:t>students </a:t>
            </a:r>
            <a:r>
              <a:rPr lang="en-US" sz="2000" dirty="0" smtClean="0">
                <a:latin typeface="Myriad Pro"/>
              </a:rPr>
              <a:t>(12k undergrad, 7k postgrad)</a:t>
            </a:r>
            <a:endParaRPr lang="en-US" sz="2000" dirty="0">
              <a:latin typeface="Myriad Pro"/>
            </a:endParaRPr>
          </a:p>
          <a:p>
            <a:endParaRPr lang="en-US" sz="2000" dirty="0">
              <a:latin typeface="Myriad Pro"/>
            </a:endParaRPr>
          </a:p>
          <a:p>
            <a:r>
              <a:rPr lang="en-US" sz="2000" b="1" dirty="0" smtClean="0">
                <a:latin typeface="Myriad Pro"/>
              </a:rPr>
              <a:t>11k staff </a:t>
            </a:r>
            <a:r>
              <a:rPr lang="en-US" sz="2000" dirty="0" smtClean="0">
                <a:latin typeface="Myriad Pro"/>
              </a:rPr>
              <a:t>(1.7k academic, 1.7k academic-related, 3.6k </a:t>
            </a:r>
            <a:r>
              <a:rPr lang="en-US" sz="2000" dirty="0">
                <a:latin typeface="Myriad Pro"/>
              </a:rPr>
              <a:t>assistant  </a:t>
            </a:r>
            <a:r>
              <a:rPr lang="en-US" sz="2000" b="1" dirty="0">
                <a:latin typeface="Myriad Pro"/>
              </a:rPr>
              <a:t>+  4k postdocs</a:t>
            </a:r>
          </a:p>
          <a:p>
            <a:endParaRPr lang="en-US" sz="2000" u="sng" dirty="0">
              <a:latin typeface="Myriad Pro"/>
            </a:endParaRPr>
          </a:p>
          <a:p>
            <a:r>
              <a:rPr lang="en-US" sz="2000" u="sng" dirty="0">
                <a:latin typeface="Myriad Pro"/>
              </a:rPr>
              <a:t>International</a:t>
            </a:r>
            <a:r>
              <a:rPr lang="en-US" sz="2000" dirty="0">
                <a:latin typeface="Myriad Pro"/>
              </a:rPr>
              <a:t>: Over 50% of postdocs (90 nationalities) and 28% academic staff</a:t>
            </a:r>
          </a:p>
          <a:p>
            <a:endParaRPr lang="en-US" sz="2000" dirty="0">
              <a:latin typeface="Myriad Pro"/>
            </a:endParaRPr>
          </a:p>
          <a:p>
            <a:r>
              <a:rPr lang="en-US" sz="2000" dirty="0">
                <a:latin typeface="Myriad Pro"/>
              </a:rPr>
              <a:t>	</a:t>
            </a:r>
          </a:p>
        </p:txBody>
      </p:sp>
      <p:sp>
        <p:nvSpPr>
          <p:cNvPr id="13" name="Title 1">
            <a:extLst>
              <a:ext uri="{FF2B5EF4-FFF2-40B4-BE49-F238E27FC236}">
                <a16:creationId xmlns:a16="http://schemas.microsoft.com/office/drawing/2014/main" id="{DF46C2A1-0097-CB4F-957F-3508717CA359}"/>
              </a:ext>
            </a:extLst>
          </p:cNvPr>
          <p:cNvSpPr txBox="1">
            <a:spLocks/>
          </p:cNvSpPr>
          <p:nvPr/>
        </p:nvSpPr>
        <p:spPr>
          <a:xfrm>
            <a:off x="838200" y="36512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Myriad Pro"/>
              </a:rPr>
              <a:t>What’s special about Cambridge?</a:t>
            </a:r>
            <a:endParaRPr lang="en-US" b="1" dirty="0">
              <a:latin typeface="Myriad Pro Semibold" panose="020B0503030403020204" pitchFamily="34" charset="0"/>
            </a:endParaRPr>
          </a:p>
        </p:txBody>
      </p:sp>
      <p:pic>
        <p:nvPicPr>
          <p:cNvPr id="16" name="Picture 15">
            <a:extLst>
              <a:ext uri="{FF2B5EF4-FFF2-40B4-BE49-F238E27FC236}">
                <a16:creationId xmlns:a16="http://schemas.microsoft.com/office/drawing/2014/main" id="{99DBF954-0FE2-E048-8366-B8099D2791A9}"/>
              </a:ext>
            </a:extLst>
          </p:cNvPr>
          <p:cNvPicPr>
            <a:picLocks noChangeAspect="1"/>
          </p:cNvPicPr>
          <p:nvPr/>
        </p:nvPicPr>
        <p:blipFill>
          <a:blip r:embed="rId3"/>
          <a:stretch>
            <a:fillRect/>
          </a:stretch>
        </p:blipFill>
        <p:spPr>
          <a:xfrm>
            <a:off x="2301891" y="5307139"/>
            <a:ext cx="5169656" cy="1314697"/>
          </a:xfrm>
          <a:prstGeom prst="rect">
            <a:avLst/>
          </a:prstGeom>
        </p:spPr>
      </p:pic>
    </p:spTree>
    <p:extLst>
      <p:ext uri="{BB962C8B-B14F-4D97-AF65-F5344CB8AC3E}">
        <p14:creationId xmlns:p14="http://schemas.microsoft.com/office/powerpoint/2010/main" val="2391969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22C83A2-2A27-1C4A-B341-BED43EEE55D1}"/>
              </a:ext>
            </a:extLst>
          </p:cNvPr>
          <p:cNvPicPr>
            <a:picLocks noChangeAspect="1"/>
          </p:cNvPicPr>
          <p:nvPr/>
        </p:nvPicPr>
        <p:blipFill>
          <a:blip r:embed="rId2">
            <a:alphaModFix amt="35000"/>
          </a:blip>
          <a:srcRect/>
          <a:stretch/>
        </p:blipFill>
        <p:spPr>
          <a:xfrm>
            <a:off x="9598639" y="0"/>
            <a:ext cx="2593361" cy="6858000"/>
          </a:xfrm>
          <a:prstGeom prst="rect">
            <a:avLst/>
          </a:prstGeom>
        </p:spPr>
      </p:pic>
      <p:sp>
        <p:nvSpPr>
          <p:cNvPr id="2" name="Title 1">
            <a:extLst>
              <a:ext uri="{FF2B5EF4-FFF2-40B4-BE49-F238E27FC236}">
                <a16:creationId xmlns:a16="http://schemas.microsoft.com/office/drawing/2014/main" id="{7F2547B7-C23C-7F47-A48E-618C55A9E69E}"/>
              </a:ext>
            </a:extLst>
          </p:cNvPr>
          <p:cNvSpPr>
            <a:spLocks noGrp="1"/>
          </p:cNvSpPr>
          <p:nvPr>
            <p:ph type="title"/>
          </p:nvPr>
        </p:nvSpPr>
        <p:spPr/>
        <p:txBody>
          <a:bodyPr/>
          <a:lstStyle/>
          <a:p>
            <a:r>
              <a:rPr lang="en-US" b="1" dirty="0">
                <a:latin typeface="Myriad Pro Semibold" panose="020B0503030403020204" pitchFamily="34" charset="0"/>
              </a:rPr>
              <a:t>The composition</a:t>
            </a:r>
          </a:p>
        </p:txBody>
      </p:sp>
      <p:sp>
        <p:nvSpPr>
          <p:cNvPr id="18" name="Oval 17">
            <a:extLst>
              <a:ext uri="{FF2B5EF4-FFF2-40B4-BE49-F238E27FC236}">
                <a16:creationId xmlns:a16="http://schemas.microsoft.com/office/drawing/2014/main" id="{24E13DEE-F920-4246-8340-90B36EB58D46}"/>
              </a:ext>
            </a:extLst>
          </p:cNvPr>
          <p:cNvSpPr/>
          <p:nvPr/>
        </p:nvSpPr>
        <p:spPr>
          <a:xfrm>
            <a:off x="4684278" y="3613759"/>
            <a:ext cx="2231136" cy="22311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5">
            <a:extLst>
              <a:ext uri="{FF2B5EF4-FFF2-40B4-BE49-F238E27FC236}">
                <a16:creationId xmlns:a16="http://schemas.microsoft.com/office/drawing/2014/main" id="{4B988E04-249E-E14D-8349-D1F96426866E}"/>
              </a:ext>
            </a:extLst>
          </p:cNvPr>
          <p:cNvSpPr>
            <a:spLocks noGrp="1"/>
          </p:cNvSpPr>
          <p:nvPr>
            <p:ph sz="half" idx="1"/>
          </p:nvPr>
        </p:nvSpPr>
        <p:spPr>
          <a:xfrm>
            <a:off x="838199" y="1825625"/>
            <a:ext cx="8760439" cy="4351338"/>
          </a:xfrm>
        </p:spPr>
        <p:txBody>
          <a:bodyPr>
            <a:normAutofit fontScale="77500" lnSpcReduction="20000"/>
          </a:bodyPr>
          <a:lstStyle/>
          <a:p>
            <a:pPr marL="285750" indent="-285750">
              <a:buFont typeface="Arial"/>
              <a:buChar char="•"/>
            </a:pPr>
            <a:r>
              <a:rPr lang="en-US" dirty="0">
                <a:solidFill>
                  <a:srgbClr val="29331B"/>
                </a:solidFill>
                <a:latin typeface="Myriad Pro"/>
                <a:cs typeface="Myriad Pro"/>
              </a:rPr>
              <a:t>31 interdependent Colleges, self-governing within the University</a:t>
            </a:r>
          </a:p>
          <a:p>
            <a:endParaRPr lang="en-US" sz="2400" dirty="0">
              <a:solidFill>
                <a:srgbClr val="29331B"/>
              </a:solidFill>
              <a:latin typeface="Myriad Pro"/>
              <a:cs typeface="Myriad Pro"/>
            </a:endParaRPr>
          </a:p>
          <a:p>
            <a:pPr marL="285750" indent="-285750">
              <a:buFont typeface="Arial"/>
              <a:buChar char="•"/>
            </a:pPr>
            <a:r>
              <a:rPr lang="en-US" dirty="0">
                <a:solidFill>
                  <a:srgbClr val="29331B"/>
                </a:solidFill>
                <a:latin typeface="Myriad Pro"/>
                <a:cs typeface="Myriad Pro"/>
              </a:rPr>
              <a:t>150+ faculties and departments within six Schools</a:t>
            </a:r>
          </a:p>
          <a:p>
            <a:pPr marL="0" indent="0">
              <a:buNone/>
            </a:pPr>
            <a:r>
              <a:rPr lang="en-US" sz="2400" dirty="0">
                <a:solidFill>
                  <a:srgbClr val="29331B"/>
                </a:solidFill>
                <a:latin typeface="Myriad Pro"/>
                <a:cs typeface="Myriad Pro"/>
              </a:rPr>
              <a:t>	</a:t>
            </a:r>
            <a:r>
              <a:rPr lang="en-US" sz="2400" dirty="0">
                <a:solidFill>
                  <a:srgbClr val="175356"/>
                </a:solidFill>
                <a:latin typeface="Myriad Pro"/>
                <a:cs typeface="Myriad Pro"/>
              </a:rPr>
              <a:t>Arts and Humanities, Biological Sciences, Humanities &amp; Social Sciences, 	Physical Sciences, Clinical Medicine, Technology</a:t>
            </a:r>
          </a:p>
          <a:p>
            <a:endParaRPr lang="en-US" sz="2400" dirty="0">
              <a:solidFill>
                <a:srgbClr val="29331B"/>
              </a:solidFill>
              <a:latin typeface="Myriad Pro"/>
              <a:cs typeface="Myriad Pro"/>
            </a:endParaRPr>
          </a:p>
          <a:p>
            <a:pPr marL="285750" indent="-285750">
              <a:buFont typeface="Arial"/>
              <a:buChar char="•"/>
            </a:pPr>
            <a:r>
              <a:rPr lang="en-US" dirty="0">
                <a:solidFill>
                  <a:srgbClr val="29331B"/>
                </a:solidFill>
                <a:latin typeface="Myriad Pro"/>
                <a:cs typeface="Myriad Pro"/>
              </a:rPr>
              <a:t>Non-School institutions </a:t>
            </a:r>
          </a:p>
          <a:p>
            <a:pPr marL="0" indent="0">
              <a:buNone/>
            </a:pPr>
            <a:r>
              <a:rPr lang="en-US" sz="2400" dirty="0">
                <a:solidFill>
                  <a:srgbClr val="29331B"/>
                </a:solidFill>
                <a:latin typeface="Myriad Pro"/>
                <a:cs typeface="Myriad Pro"/>
              </a:rPr>
              <a:t>	</a:t>
            </a:r>
            <a:r>
              <a:rPr lang="en-US" sz="2400" dirty="0">
                <a:solidFill>
                  <a:srgbClr val="175356"/>
                </a:solidFill>
                <a:latin typeface="Myriad Pro"/>
                <a:cs typeface="Myriad Pro"/>
              </a:rPr>
              <a:t>University Library, Fitzwilliam Museum, Botanic Garden</a:t>
            </a:r>
          </a:p>
          <a:p>
            <a:endParaRPr lang="en-US" sz="2400" dirty="0">
              <a:solidFill>
                <a:srgbClr val="29331B"/>
              </a:solidFill>
              <a:latin typeface="Myriad Pro"/>
              <a:cs typeface="Myriad Pro"/>
            </a:endParaRPr>
          </a:p>
          <a:p>
            <a:pPr marL="285750" indent="-285750">
              <a:buFont typeface="Arial"/>
              <a:buChar char="•"/>
            </a:pPr>
            <a:r>
              <a:rPr lang="en-US" dirty="0">
                <a:solidFill>
                  <a:srgbClr val="29331B"/>
                </a:solidFill>
                <a:latin typeface="Myriad Pro"/>
                <a:cs typeface="Myriad Pro"/>
              </a:rPr>
              <a:t>University businesses</a:t>
            </a:r>
          </a:p>
          <a:p>
            <a:pPr marL="0" indent="0">
              <a:buNone/>
            </a:pPr>
            <a:r>
              <a:rPr lang="en-US" sz="2400" dirty="0">
                <a:solidFill>
                  <a:srgbClr val="29331B"/>
                </a:solidFill>
                <a:latin typeface="Myriad Pro"/>
                <a:cs typeface="Myriad Pro"/>
              </a:rPr>
              <a:t>	</a:t>
            </a:r>
            <a:r>
              <a:rPr lang="en-US" sz="2400" dirty="0">
                <a:solidFill>
                  <a:srgbClr val="175356"/>
                </a:solidFill>
                <a:latin typeface="Myriad Pro"/>
                <a:cs typeface="Myriad Pro"/>
              </a:rPr>
              <a:t>Cambridge University Press, Cambridge Assessment, Cambridge Enterprise</a:t>
            </a:r>
          </a:p>
          <a:p>
            <a:endParaRPr lang="en-US" sz="2400" dirty="0">
              <a:solidFill>
                <a:srgbClr val="29331B"/>
              </a:solidFill>
              <a:latin typeface="Myriad Pro"/>
              <a:cs typeface="Myriad Pro"/>
            </a:endParaRPr>
          </a:p>
          <a:p>
            <a:pPr marL="285750" indent="-285750">
              <a:buFont typeface="Arial"/>
              <a:buChar char="•"/>
            </a:pPr>
            <a:r>
              <a:rPr lang="en-US" dirty="0">
                <a:solidFill>
                  <a:srgbClr val="29331B"/>
                </a:solidFill>
                <a:latin typeface="Myriad Pro"/>
                <a:cs typeface="Myriad Pro"/>
              </a:rPr>
              <a:t>Unified Administrative Service – managed by the </a:t>
            </a:r>
            <a:r>
              <a:rPr lang="en-US" dirty="0" err="1">
                <a:solidFill>
                  <a:srgbClr val="29331B"/>
                </a:solidFill>
                <a:latin typeface="Myriad Pro"/>
                <a:cs typeface="Myriad Pro"/>
              </a:rPr>
              <a:t>Registrary</a:t>
            </a:r>
            <a:endParaRPr lang="en-US" dirty="0">
              <a:solidFill>
                <a:srgbClr val="29331B"/>
              </a:solidFill>
              <a:latin typeface="Myriad Pro"/>
              <a:cs typeface="Myriad Pro"/>
            </a:endParaRPr>
          </a:p>
        </p:txBody>
      </p:sp>
    </p:spTree>
    <p:extLst>
      <p:ext uri="{BB962C8B-B14F-4D97-AF65-F5344CB8AC3E}">
        <p14:creationId xmlns:p14="http://schemas.microsoft.com/office/powerpoint/2010/main" val="3057770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22C83A2-2A27-1C4A-B341-BED43EEE55D1}"/>
              </a:ext>
            </a:extLst>
          </p:cNvPr>
          <p:cNvPicPr>
            <a:picLocks noChangeAspect="1"/>
          </p:cNvPicPr>
          <p:nvPr/>
        </p:nvPicPr>
        <p:blipFill>
          <a:blip r:embed="rId2">
            <a:alphaModFix amt="35000"/>
          </a:blip>
          <a:srcRect/>
          <a:stretch/>
        </p:blipFill>
        <p:spPr>
          <a:xfrm>
            <a:off x="9598639" y="0"/>
            <a:ext cx="2593361" cy="6858000"/>
          </a:xfrm>
          <a:prstGeom prst="rect">
            <a:avLst/>
          </a:prstGeom>
        </p:spPr>
      </p:pic>
      <p:sp>
        <p:nvSpPr>
          <p:cNvPr id="2" name="Title 1">
            <a:extLst>
              <a:ext uri="{FF2B5EF4-FFF2-40B4-BE49-F238E27FC236}">
                <a16:creationId xmlns:a16="http://schemas.microsoft.com/office/drawing/2014/main" id="{7F2547B7-C23C-7F47-A48E-618C55A9E69E}"/>
              </a:ext>
            </a:extLst>
          </p:cNvPr>
          <p:cNvSpPr>
            <a:spLocks noGrp="1"/>
          </p:cNvSpPr>
          <p:nvPr>
            <p:ph type="title"/>
          </p:nvPr>
        </p:nvSpPr>
        <p:spPr>
          <a:xfrm>
            <a:off x="838200" y="34577"/>
            <a:ext cx="10515600" cy="1325563"/>
          </a:xfrm>
        </p:spPr>
        <p:txBody>
          <a:bodyPr/>
          <a:lstStyle/>
          <a:p>
            <a:r>
              <a:rPr lang="en-US" b="1" dirty="0">
                <a:latin typeface="Myriad Pro Semibold" panose="020B0503030403020204" pitchFamily="34" charset="0"/>
              </a:rPr>
              <a:t>Senior members of the University</a:t>
            </a:r>
          </a:p>
        </p:txBody>
      </p:sp>
      <p:sp>
        <p:nvSpPr>
          <p:cNvPr id="18" name="Oval 17">
            <a:extLst>
              <a:ext uri="{FF2B5EF4-FFF2-40B4-BE49-F238E27FC236}">
                <a16:creationId xmlns:a16="http://schemas.microsoft.com/office/drawing/2014/main" id="{24E13DEE-F920-4246-8340-90B36EB58D46}"/>
              </a:ext>
            </a:extLst>
          </p:cNvPr>
          <p:cNvSpPr/>
          <p:nvPr/>
        </p:nvSpPr>
        <p:spPr>
          <a:xfrm>
            <a:off x="4684278" y="3613759"/>
            <a:ext cx="2231136" cy="22311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7FB257B0-84D6-2443-8076-A07122EABE19}"/>
              </a:ext>
            </a:extLst>
          </p:cNvPr>
          <p:cNvPicPr>
            <a:picLocks noChangeAspect="1"/>
          </p:cNvPicPr>
          <p:nvPr/>
        </p:nvPicPr>
        <p:blipFill>
          <a:blip r:embed="rId3"/>
          <a:stretch>
            <a:fillRect/>
          </a:stretch>
        </p:blipFill>
        <p:spPr>
          <a:xfrm>
            <a:off x="7642625" y="6024739"/>
            <a:ext cx="1415971" cy="629889"/>
          </a:xfrm>
          <a:prstGeom prst="rect">
            <a:avLst/>
          </a:prstGeom>
        </p:spPr>
      </p:pic>
      <p:pic>
        <p:nvPicPr>
          <p:cNvPr id="9" name="Picture 8">
            <a:extLst>
              <a:ext uri="{FF2B5EF4-FFF2-40B4-BE49-F238E27FC236}">
                <a16:creationId xmlns:a16="http://schemas.microsoft.com/office/drawing/2014/main" id="{935A6E46-37C7-654B-8B46-C7C992FA38A5}"/>
              </a:ext>
            </a:extLst>
          </p:cNvPr>
          <p:cNvPicPr>
            <a:picLocks noChangeAspect="1"/>
          </p:cNvPicPr>
          <p:nvPr/>
        </p:nvPicPr>
        <p:blipFill rotWithShape="1">
          <a:blip r:embed="rId4"/>
          <a:srcRect t="733"/>
          <a:stretch/>
        </p:blipFill>
        <p:spPr>
          <a:xfrm>
            <a:off x="1596568" y="1164963"/>
            <a:ext cx="1773460" cy="1935408"/>
          </a:xfrm>
          <a:prstGeom prst="rect">
            <a:avLst/>
          </a:prstGeom>
        </p:spPr>
      </p:pic>
      <p:pic>
        <p:nvPicPr>
          <p:cNvPr id="10" name="Picture 9">
            <a:extLst>
              <a:ext uri="{FF2B5EF4-FFF2-40B4-BE49-F238E27FC236}">
                <a16:creationId xmlns:a16="http://schemas.microsoft.com/office/drawing/2014/main" id="{4DDB765A-EB78-354E-890F-FC2D84A9002D}"/>
              </a:ext>
            </a:extLst>
          </p:cNvPr>
          <p:cNvPicPr>
            <a:picLocks noChangeAspect="1"/>
          </p:cNvPicPr>
          <p:nvPr/>
        </p:nvPicPr>
        <p:blipFill rotWithShape="1">
          <a:blip r:embed="rId5">
            <a:extLst>
              <a:ext uri="{28A0092B-C50C-407E-A947-70E740481C1C}">
                <a14:useLocalDpi xmlns:a14="http://schemas.microsoft.com/office/drawing/2010/main" val="0"/>
              </a:ext>
            </a:extLst>
          </a:blip>
          <a:srcRect l="4247" t="-486" r="4247" b="486"/>
          <a:stretch/>
        </p:blipFill>
        <p:spPr>
          <a:xfrm>
            <a:off x="4059387" y="1150667"/>
            <a:ext cx="1773460" cy="1949704"/>
          </a:xfrm>
          <a:prstGeom prst="rect">
            <a:avLst/>
          </a:prstGeom>
        </p:spPr>
      </p:pic>
      <p:sp>
        <p:nvSpPr>
          <p:cNvPr id="11" name="TextBox 10">
            <a:extLst>
              <a:ext uri="{FF2B5EF4-FFF2-40B4-BE49-F238E27FC236}">
                <a16:creationId xmlns:a16="http://schemas.microsoft.com/office/drawing/2014/main" id="{B613551A-5B5F-CE4B-8D66-539F9A854B76}"/>
              </a:ext>
            </a:extLst>
          </p:cNvPr>
          <p:cNvSpPr txBox="1"/>
          <p:nvPr/>
        </p:nvSpPr>
        <p:spPr>
          <a:xfrm>
            <a:off x="499706" y="6090818"/>
            <a:ext cx="1874379" cy="423321"/>
          </a:xfrm>
          <a:prstGeom prst="rect">
            <a:avLst/>
          </a:prstGeom>
          <a:noFill/>
        </p:spPr>
        <p:txBody>
          <a:bodyPr wrap="square" rtlCol="0">
            <a:spAutoFit/>
          </a:bodyPr>
          <a:lstStyle/>
          <a:p>
            <a:pPr algn="ctr"/>
            <a:r>
              <a:rPr lang="en-US" sz="1100" b="1" dirty="0">
                <a:solidFill>
                  <a:srgbClr val="29331B"/>
                </a:solidFill>
                <a:latin typeface="Myriad Pro Semibold" panose="020B0503030403020204" pitchFamily="34" charset="0"/>
                <a:cs typeface="Myriad Pro"/>
              </a:rPr>
              <a:t>Professor </a:t>
            </a:r>
            <a:r>
              <a:rPr lang="en-US" sz="1100" b="1" dirty="0">
                <a:solidFill>
                  <a:srgbClr val="0F1308"/>
                </a:solidFill>
                <a:latin typeface="Myriad Pro Semibold" panose="020B0503030403020204" pitchFamily="34" charset="0"/>
              </a:rPr>
              <a:t>David Cardwell </a:t>
            </a:r>
            <a:endParaRPr lang="en-US" sz="1100" b="1" dirty="0">
              <a:solidFill>
                <a:srgbClr val="0F1308"/>
              </a:solidFill>
              <a:latin typeface="Myriad Pro Semibold" panose="020B0503030403020204" pitchFamily="34" charset="0"/>
              <a:cs typeface="Myriad Pro"/>
            </a:endParaRPr>
          </a:p>
          <a:p>
            <a:pPr algn="ctr"/>
            <a:r>
              <a:rPr lang="en-US" sz="1051" dirty="0">
                <a:solidFill>
                  <a:srgbClr val="29331B"/>
                </a:solidFill>
                <a:latin typeface="Myriad Pro"/>
                <a:cs typeface="Myriad Pro"/>
              </a:rPr>
              <a:t>Strategy and Planning</a:t>
            </a:r>
          </a:p>
        </p:txBody>
      </p:sp>
      <p:pic>
        <p:nvPicPr>
          <p:cNvPr id="12" name="Picture 11">
            <a:extLst>
              <a:ext uri="{FF2B5EF4-FFF2-40B4-BE49-F238E27FC236}">
                <a16:creationId xmlns:a16="http://schemas.microsoft.com/office/drawing/2014/main" id="{0D4D47CA-1CE1-4441-9856-51498A82BCD5}"/>
              </a:ext>
            </a:extLst>
          </p:cNvPr>
          <p:cNvPicPr>
            <a:picLocks noChangeAspect="1"/>
          </p:cNvPicPr>
          <p:nvPr/>
        </p:nvPicPr>
        <p:blipFill>
          <a:blip r:embed="rId6"/>
          <a:stretch>
            <a:fillRect/>
          </a:stretch>
        </p:blipFill>
        <p:spPr>
          <a:xfrm>
            <a:off x="2706009" y="4828561"/>
            <a:ext cx="946087" cy="1173148"/>
          </a:xfrm>
          <a:prstGeom prst="rect">
            <a:avLst/>
          </a:prstGeom>
        </p:spPr>
      </p:pic>
      <p:sp>
        <p:nvSpPr>
          <p:cNvPr id="13" name="TextBox 12">
            <a:extLst>
              <a:ext uri="{FF2B5EF4-FFF2-40B4-BE49-F238E27FC236}">
                <a16:creationId xmlns:a16="http://schemas.microsoft.com/office/drawing/2014/main" id="{CA907E9D-247F-484D-8396-8FAF2A20DBD5}"/>
              </a:ext>
            </a:extLst>
          </p:cNvPr>
          <p:cNvSpPr txBox="1"/>
          <p:nvPr/>
        </p:nvSpPr>
        <p:spPr>
          <a:xfrm>
            <a:off x="2267912" y="6090820"/>
            <a:ext cx="1857387" cy="585032"/>
          </a:xfrm>
          <a:prstGeom prst="rect">
            <a:avLst/>
          </a:prstGeom>
          <a:noFill/>
        </p:spPr>
        <p:txBody>
          <a:bodyPr wrap="square" rtlCol="0">
            <a:spAutoFit/>
          </a:bodyPr>
          <a:lstStyle/>
          <a:p>
            <a:pPr algn="ctr"/>
            <a:r>
              <a:rPr lang="en-US" sz="1100" b="1" dirty="0">
                <a:solidFill>
                  <a:srgbClr val="29331B"/>
                </a:solidFill>
                <a:latin typeface="Myriad Pro Semibold" panose="020B0503030403020204" pitchFamily="34" charset="0"/>
                <a:cs typeface="Myriad Pro"/>
              </a:rPr>
              <a:t>Professor Eilis Ferran</a:t>
            </a:r>
          </a:p>
          <a:p>
            <a:pPr algn="ctr"/>
            <a:r>
              <a:rPr lang="en-US" sz="1051" dirty="0">
                <a:solidFill>
                  <a:srgbClr val="29331B"/>
                </a:solidFill>
                <a:latin typeface="Myriad Pro"/>
                <a:cs typeface="Myriad Pro"/>
              </a:rPr>
              <a:t>Institutional &amp; International Affairs</a:t>
            </a:r>
          </a:p>
        </p:txBody>
      </p:sp>
      <p:sp>
        <p:nvSpPr>
          <p:cNvPr id="14" name="TextBox 13">
            <a:extLst>
              <a:ext uri="{FF2B5EF4-FFF2-40B4-BE49-F238E27FC236}">
                <a16:creationId xmlns:a16="http://schemas.microsoft.com/office/drawing/2014/main" id="{1DDFB0A6-713B-1641-801D-06BBAFF8B0A7}"/>
              </a:ext>
            </a:extLst>
          </p:cNvPr>
          <p:cNvSpPr txBox="1"/>
          <p:nvPr/>
        </p:nvSpPr>
        <p:spPr>
          <a:xfrm>
            <a:off x="4011384" y="6076815"/>
            <a:ext cx="1867004" cy="585032"/>
          </a:xfrm>
          <a:prstGeom prst="rect">
            <a:avLst/>
          </a:prstGeom>
          <a:noFill/>
        </p:spPr>
        <p:txBody>
          <a:bodyPr wrap="square" rtlCol="0">
            <a:spAutoFit/>
          </a:bodyPr>
          <a:lstStyle/>
          <a:p>
            <a:pPr algn="ctr"/>
            <a:r>
              <a:rPr lang="en-US" sz="1100" b="1" dirty="0">
                <a:solidFill>
                  <a:srgbClr val="29331B"/>
                </a:solidFill>
                <a:latin typeface="Myriad Pro Semibold" panose="020B0503030403020204" pitchFamily="34" charset="0"/>
                <a:cs typeface="Myriad Pro"/>
              </a:rPr>
              <a:t>Professor Andy Neely</a:t>
            </a:r>
          </a:p>
          <a:p>
            <a:pPr algn="ctr"/>
            <a:r>
              <a:rPr lang="en-US" sz="1051" dirty="0">
                <a:solidFill>
                  <a:srgbClr val="29331B"/>
                </a:solidFill>
                <a:latin typeface="Myriad Pro"/>
                <a:cs typeface="Myriad Pro"/>
              </a:rPr>
              <a:t>Enterprise &amp; Business Relations</a:t>
            </a:r>
          </a:p>
        </p:txBody>
      </p:sp>
      <p:sp>
        <p:nvSpPr>
          <p:cNvPr id="16" name="TextBox 15">
            <a:extLst>
              <a:ext uri="{FF2B5EF4-FFF2-40B4-BE49-F238E27FC236}">
                <a16:creationId xmlns:a16="http://schemas.microsoft.com/office/drawing/2014/main" id="{D30AFAD1-031F-6148-A6DD-8A8824221E9A}"/>
              </a:ext>
            </a:extLst>
          </p:cNvPr>
          <p:cNvSpPr txBox="1"/>
          <p:nvPr/>
        </p:nvSpPr>
        <p:spPr>
          <a:xfrm>
            <a:off x="5889073" y="6090819"/>
            <a:ext cx="1753552" cy="754309"/>
          </a:xfrm>
          <a:prstGeom prst="rect">
            <a:avLst/>
          </a:prstGeom>
          <a:noFill/>
        </p:spPr>
        <p:txBody>
          <a:bodyPr wrap="square" rtlCol="0">
            <a:spAutoFit/>
          </a:bodyPr>
          <a:lstStyle/>
          <a:p>
            <a:pPr algn="ctr"/>
            <a:r>
              <a:rPr lang="en-US" sz="1100" b="1" dirty="0">
                <a:solidFill>
                  <a:srgbClr val="29331B"/>
                </a:solidFill>
                <a:latin typeface="Myriad Pro Semibold" panose="020B0503030403020204" pitchFamily="34" charset="0"/>
                <a:cs typeface="Myriad Pro"/>
              </a:rPr>
              <a:t>Professor Anne Ferguson-Smith</a:t>
            </a:r>
          </a:p>
          <a:p>
            <a:pPr algn="ctr"/>
            <a:r>
              <a:rPr lang="en-US" sz="1051" dirty="0">
                <a:solidFill>
                  <a:srgbClr val="29331B"/>
                </a:solidFill>
                <a:latin typeface="Myriad Pro"/>
                <a:cs typeface="Myriad Pro"/>
              </a:rPr>
              <a:t>Acting Pro-Vice Chancellor for Research</a:t>
            </a:r>
          </a:p>
        </p:txBody>
      </p:sp>
      <p:pic>
        <p:nvPicPr>
          <p:cNvPr id="17" name="Picture 16">
            <a:extLst>
              <a:ext uri="{FF2B5EF4-FFF2-40B4-BE49-F238E27FC236}">
                <a16:creationId xmlns:a16="http://schemas.microsoft.com/office/drawing/2014/main" id="{F86D2937-DEFE-3449-86C3-131C7710CD21}"/>
              </a:ext>
            </a:extLst>
          </p:cNvPr>
          <p:cNvPicPr>
            <a:picLocks noChangeAspect="1"/>
          </p:cNvPicPr>
          <p:nvPr/>
        </p:nvPicPr>
        <p:blipFill rotWithShape="1">
          <a:blip r:embed="rId7"/>
          <a:srcRect r="1818"/>
          <a:stretch/>
        </p:blipFill>
        <p:spPr>
          <a:xfrm>
            <a:off x="7959177" y="4815413"/>
            <a:ext cx="933100" cy="1136935"/>
          </a:xfrm>
          <a:prstGeom prst="rect">
            <a:avLst/>
          </a:prstGeom>
        </p:spPr>
      </p:pic>
      <p:sp>
        <p:nvSpPr>
          <p:cNvPr id="19" name="TextBox 18">
            <a:extLst>
              <a:ext uri="{FF2B5EF4-FFF2-40B4-BE49-F238E27FC236}">
                <a16:creationId xmlns:a16="http://schemas.microsoft.com/office/drawing/2014/main" id="{49B11DBE-87AD-2342-A6EB-AE3FFB2BB793}"/>
              </a:ext>
            </a:extLst>
          </p:cNvPr>
          <p:cNvSpPr txBox="1"/>
          <p:nvPr/>
        </p:nvSpPr>
        <p:spPr>
          <a:xfrm>
            <a:off x="7560399" y="6013875"/>
            <a:ext cx="1730655" cy="507960"/>
          </a:xfrm>
          <a:prstGeom prst="rect">
            <a:avLst/>
          </a:prstGeom>
          <a:noFill/>
        </p:spPr>
        <p:txBody>
          <a:bodyPr wrap="square" rtlCol="0">
            <a:spAutoFit/>
          </a:bodyPr>
          <a:lstStyle/>
          <a:p>
            <a:pPr algn="ctr">
              <a:lnSpc>
                <a:spcPct val="150000"/>
              </a:lnSpc>
            </a:pPr>
            <a:r>
              <a:rPr lang="en-US" sz="1100" b="1" dirty="0">
                <a:solidFill>
                  <a:srgbClr val="29331B"/>
                </a:solidFill>
                <a:latin typeface="Myriad Pro Semibold" panose="020B0503030403020204" pitchFamily="34" charset="0"/>
                <a:cs typeface="Myriad Pro"/>
              </a:rPr>
              <a:t>Professor Graham Virgo</a:t>
            </a:r>
          </a:p>
          <a:p>
            <a:pPr algn="ctr"/>
            <a:r>
              <a:rPr lang="en-US" sz="1051" dirty="0">
                <a:solidFill>
                  <a:srgbClr val="29331B"/>
                </a:solidFill>
                <a:latin typeface="Myriad Pro"/>
                <a:cs typeface="Myriad Pro"/>
              </a:rPr>
              <a:t>Education</a:t>
            </a:r>
          </a:p>
        </p:txBody>
      </p:sp>
      <p:pic>
        <p:nvPicPr>
          <p:cNvPr id="20" name="Picture 19">
            <a:extLst>
              <a:ext uri="{FF2B5EF4-FFF2-40B4-BE49-F238E27FC236}">
                <a16:creationId xmlns:a16="http://schemas.microsoft.com/office/drawing/2014/main" id="{681F30D2-AEB8-4746-9E0F-DC54F0088DF1}"/>
              </a:ext>
            </a:extLst>
          </p:cNvPr>
          <p:cNvPicPr>
            <a:picLocks noChangeAspect="1"/>
          </p:cNvPicPr>
          <p:nvPr/>
        </p:nvPicPr>
        <p:blipFill rotWithShape="1">
          <a:blip r:embed="rId8">
            <a:extLst>
              <a:ext uri="{28A0092B-C50C-407E-A947-70E740481C1C}">
                <a14:useLocalDpi xmlns:a14="http://schemas.microsoft.com/office/drawing/2010/main" val="0"/>
              </a:ext>
            </a:extLst>
          </a:blip>
          <a:srcRect l="12631" t="776" r="10532" b="3510"/>
          <a:stretch/>
        </p:blipFill>
        <p:spPr>
          <a:xfrm>
            <a:off x="4463021" y="4815417"/>
            <a:ext cx="941063" cy="1172287"/>
          </a:xfrm>
          <a:prstGeom prst="rect">
            <a:avLst/>
          </a:prstGeom>
        </p:spPr>
      </p:pic>
      <p:pic>
        <p:nvPicPr>
          <p:cNvPr id="21" name="Picture 20">
            <a:extLst>
              <a:ext uri="{FF2B5EF4-FFF2-40B4-BE49-F238E27FC236}">
                <a16:creationId xmlns:a16="http://schemas.microsoft.com/office/drawing/2014/main" id="{1B0CA276-544E-1047-BDC8-458E9A6DB7CC}"/>
              </a:ext>
            </a:extLst>
          </p:cNvPr>
          <p:cNvPicPr>
            <a:picLocks noChangeAspect="1"/>
          </p:cNvPicPr>
          <p:nvPr/>
        </p:nvPicPr>
        <p:blipFill rotWithShape="1">
          <a:blip r:embed="rId9">
            <a:extLst>
              <a:ext uri="{28A0092B-C50C-407E-A947-70E740481C1C}">
                <a14:useLocalDpi xmlns:a14="http://schemas.microsoft.com/office/drawing/2010/main" val="0"/>
              </a:ext>
            </a:extLst>
          </a:blip>
          <a:srcRect l="6960" t="-1" r="1821" b="5340"/>
          <a:stretch/>
        </p:blipFill>
        <p:spPr>
          <a:xfrm>
            <a:off x="978708" y="4828560"/>
            <a:ext cx="916376" cy="1171555"/>
          </a:xfrm>
          <a:prstGeom prst="rect">
            <a:avLst/>
          </a:prstGeom>
        </p:spPr>
      </p:pic>
      <p:sp>
        <p:nvSpPr>
          <p:cNvPr id="22" name="Content Placeholder 2">
            <a:extLst>
              <a:ext uri="{FF2B5EF4-FFF2-40B4-BE49-F238E27FC236}">
                <a16:creationId xmlns:a16="http://schemas.microsoft.com/office/drawing/2014/main" id="{68076F97-0B61-E844-BA46-2A1C6AEDFCF4}"/>
              </a:ext>
            </a:extLst>
          </p:cNvPr>
          <p:cNvSpPr txBox="1">
            <a:spLocks noGrp="1"/>
          </p:cNvSpPr>
          <p:nvPr>
            <p:ph sz="half" idx="1"/>
          </p:nvPr>
        </p:nvSpPr>
        <p:spPr>
          <a:xfrm>
            <a:off x="1596570" y="3096357"/>
            <a:ext cx="1773461" cy="566151"/>
          </a:xfrm>
          <a:prstGeom prst="rect">
            <a:avLst/>
          </a:prstGeom>
          <a:solidFill>
            <a:srgbClr val="175356"/>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None/>
            </a:pPr>
            <a:r>
              <a:rPr lang="en-US" sz="2100" b="1" dirty="0">
                <a:latin typeface="Myriad Pro Semibold" panose="020B0503030403020204" pitchFamily="34" charset="0"/>
              </a:rPr>
              <a:t>Chancellor</a:t>
            </a:r>
          </a:p>
          <a:p>
            <a:pPr marL="0" indent="0" algn="ctr">
              <a:buNone/>
            </a:pPr>
            <a:r>
              <a:rPr lang="en-US" sz="1600" b="1" dirty="0">
                <a:latin typeface="Myriad Pro Semibold" panose="020B0503030403020204" pitchFamily="34" charset="0"/>
              </a:rPr>
              <a:t>Lord Sainsbury of Turville</a:t>
            </a:r>
          </a:p>
        </p:txBody>
      </p:sp>
      <p:sp>
        <p:nvSpPr>
          <p:cNvPr id="23" name="Content Placeholder 2">
            <a:extLst>
              <a:ext uri="{FF2B5EF4-FFF2-40B4-BE49-F238E27FC236}">
                <a16:creationId xmlns:a16="http://schemas.microsoft.com/office/drawing/2014/main" id="{213BEAB7-CD19-C64D-9C7E-D0059450327C}"/>
              </a:ext>
            </a:extLst>
          </p:cNvPr>
          <p:cNvSpPr txBox="1">
            <a:spLocks/>
          </p:cNvSpPr>
          <p:nvPr/>
        </p:nvSpPr>
        <p:spPr>
          <a:xfrm>
            <a:off x="4065779" y="3101891"/>
            <a:ext cx="1773461" cy="576631"/>
          </a:xfrm>
          <a:prstGeom prst="rect">
            <a:avLst/>
          </a:prstGeom>
          <a:solidFill>
            <a:srgbClr val="175356"/>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None/>
            </a:pPr>
            <a:r>
              <a:rPr lang="en-US" sz="2100" b="1" dirty="0">
                <a:latin typeface="Myriad Pro Semibold" panose="020B0503030403020204" pitchFamily="34" charset="0"/>
              </a:rPr>
              <a:t>Vice-Chancellor</a:t>
            </a:r>
          </a:p>
          <a:p>
            <a:pPr marL="0" indent="0" algn="ctr">
              <a:buNone/>
            </a:pPr>
            <a:r>
              <a:rPr lang="en-US" sz="1300" b="1" dirty="0">
                <a:latin typeface="Myriad Pro Semibold" panose="020B0503030403020204" pitchFamily="34" charset="0"/>
              </a:rPr>
              <a:t>Professor Stephen Toope</a:t>
            </a:r>
          </a:p>
        </p:txBody>
      </p:sp>
      <p:sp>
        <p:nvSpPr>
          <p:cNvPr id="24" name="Content Placeholder 2">
            <a:extLst>
              <a:ext uri="{FF2B5EF4-FFF2-40B4-BE49-F238E27FC236}">
                <a16:creationId xmlns:a16="http://schemas.microsoft.com/office/drawing/2014/main" id="{1DD0BB3B-F4D5-8745-BCED-8C8059487819}"/>
              </a:ext>
            </a:extLst>
          </p:cNvPr>
          <p:cNvSpPr txBox="1">
            <a:spLocks/>
          </p:cNvSpPr>
          <p:nvPr/>
        </p:nvSpPr>
        <p:spPr>
          <a:xfrm>
            <a:off x="3790703" y="4042685"/>
            <a:ext cx="2323783" cy="572765"/>
          </a:xfrm>
          <a:prstGeom prst="rect">
            <a:avLst/>
          </a:prstGeom>
          <a:solidFill>
            <a:srgbClr val="175356"/>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None/>
            </a:pPr>
            <a:r>
              <a:rPr lang="en-US" sz="1500" b="1" dirty="0">
                <a:latin typeface="Myriad Pro Semibold" panose="020B0503030403020204" pitchFamily="34" charset="0"/>
              </a:rPr>
              <a:t>The Pro-Vice-Chancellors</a:t>
            </a:r>
          </a:p>
        </p:txBody>
      </p:sp>
      <p:cxnSp>
        <p:nvCxnSpPr>
          <p:cNvPr id="25" name="Straight Connector 24">
            <a:extLst>
              <a:ext uri="{FF2B5EF4-FFF2-40B4-BE49-F238E27FC236}">
                <a16:creationId xmlns:a16="http://schemas.microsoft.com/office/drawing/2014/main" id="{5EBFECA3-5FF4-0B4B-9001-D40407346813}"/>
              </a:ext>
            </a:extLst>
          </p:cNvPr>
          <p:cNvCxnSpPr>
            <a:cxnSpLocks/>
          </p:cNvCxnSpPr>
          <p:nvPr/>
        </p:nvCxnSpPr>
        <p:spPr>
          <a:xfrm flipV="1">
            <a:off x="753805" y="4615446"/>
            <a:ext cx="8346714" cy="4"/>
          </a:xfrm>
          <a:prstGeom prst="line">
            <a:avLst/>
          </a:prstGeom>
          <a:ln w="38100">
            <a:solidFill>
              <a:srgbClr val="175356"/>
            </a:solidFill>
          </a:ln>
        </p:spPr>
        <p:style>
          <a:lnRef idx="1">
            <a:schemeClr val="accent1"/>
          </a:lnRef>
          <a:fillRef idx="0">
            <a:schemeClr val="accent1"/>
          </a:fillRef>
          <a:effectRef idx="0">
            <a:schemeClr val="accent1"/>
          </a:effectRef>
          <a:fontRef idx="minor">
            <a:schemeClr val="tx1"/>
          </a:fontRef>
        </p:style>
      </p:cxnSp>
      <p:pic>
        <p:nvPicPr>
          <p:cNvPr id="26" name="Picture 6" descr="Image result for emma rampton cambridge&quot;">
            <a:extLst>
              <a:ext uri="{FF2B5EF4-FFF2-40B4-BE49-F238E27FC236}">
                <a16:creationId xmlns:a16="http://schemas.microsoft.com/office/drawing/2014/main" id="{BD60DA9C-A3D5-FE42-967A-C32F73422C3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12413" y="1172301"/>
            <a:ext cx="1511059" cy="2266589"/>
          </a:xfrm>
          <a:prstGeom prst="rect">
            <a:avLst/>
          </a:prstGeom>
          <a:noFill/>
          <a:extLst>
            <a:ext uri="{909E8E84-426E-40DD-AFC4-6F175D3DCCD1}">
              <a14:hiddenFill xmlns:a14="http://schemas.microsoft.com/office/drawing/2010/main">
                <a:solidFill>
                  <a:srgbClr val="FFFFFF"/>
                </a:solidFill>
              </a14:hiddenFill>
            </a:ext>
          </a:extLst>
        </p:spPr>
      </p:pic>
      <p:sp>
        <p:nvSpPr>
          <p:cNvPr id="27" name="Content Placeholder 2">
            <a:extLst>
              <a:ext uri="{FF2B5EF4-FFF2-40B4-BE49-F238E27FC236}">
                <a16:creationId xmlns:a16="http://schemas.microsoft.com/office/drawing/2014/main" id="{FB8AA29E-A271-3848-8B6F-17BA1B0BD1EB}"/>
              </a:ext>
            </a:extLst>
          </p:cNvPr>
          <p:cNvSpPr txBox="1">
            <a:spLocks/>
          </p:cNvSpPr>
          <p:nvPr/>
        </p:nvSpPr>
        <p:spPr>
          <a:xfrm>
            <a:off x="6512413" y="3082929"/>
            <a:ext cx="1511059" cy="583868"/>
          </a:xfrm>
          <a:prstGeom prst="rect">
            <a:avLst/>
          </a:prstGeom>
          <a:solidFill>
            <a:srgbClr val="175356"/>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None/>
            </a:pPr>
            <a:r>
              <a:rPr lang="en-US" sz="2100" b="1" dirty="0" err="1">
                <a:latin typeface="Myriad Pro Semibold" panose="020B0503030403020204" pitchFamily="34" charset="0"/>
              </a:rPr>
              <a:t>Registrary</a:t>
            </a:r>
            <a:endParaRPr lang="en-US" sz="2100" b="1" dirty="0">
              <a:latin typeface="Myriad Pro Semibold" panose="020B0503030403020204" pitchFamily="34" charset="0"/>
            </a:endParaRPr>
          </a:p>
          <a:p>
            <a:pPr marL="0" indent="0" algn="ctr">
              <a:buNone/>
            </a:pPr>
            <a:r>
              <a:rPr lang="en-US" sz="1400" b="1" dirty="0">
                <a:latin typeface="Myriad Pro Semibold" panose="020B0503030403020204" pitchFamily="34" charset="0"/>
              </a:rPr>
              <a:t>Emma </a:t>
            </a:r>
            <a:r>
              <a:rPr lang="en-US" sz="1400" b="1" dirty="0" err="1">
                <a:latin typeface="Myriad Pro Semibold" panose="020B0503030403020204" pitchFamily="34" charset="0"/>
              </a:rPr>
              <a:t>Rampton</a:t>
            </a:r>
            <a:endParaRPr lang="en-US" sz="1400" b="1" dirty="0">
              <a:latin typeface="Myriad Pro Semibold" panose="020B0503030403020204" pitchFamily="34" charset="0"/>
            </a:endParaRPr>
          </a:p>
        </p:txBody>
      </p:sp>
      <p:pic>
        <p:nvPicPr>
          <p:cNvPr id="3" name="Picture 2"/>
          <p:cNvPicPr>
            <a:picLocks noChangeAspect="1"/>
          </p:cNvPicPr>
          <p:nvPr/>
        </p:nvPicPr>
        <p:blipFill rotWithShape="1">
          <a:blip r:embed="rId11">
            <a:extLst>
              <a:ext uri="{28A0092B-C50C-407E-A947-70E740481C1C}">
                <a14:useLocalDpi xmlns:a14="http://schemas.microsoft.com/office/drawing/2010/main" val="0"/>
              </a:ext>
            </a:extLst>
          </a:blip>
          <a:srcRect l="15180" t="5136" r="13131" b="35852"/>
          <a:stretch/>
        </p:blipFill>
        <p:spPr>
          <a:xfrm>
            <a:off x="6215009" y="4822833"/>
            <a:ext cx="974981" cy="1203889"/>
          </a:xfrm>
          <a:prstGeom prst="rect">
            <a:avLst/>
          </a:prstGeom>
        </p:spPr>
      </p:pic>
    </p:spTree>
    <p:extLst>
      <p:ext uri="{BB962C8B-B14F-4D97-AF65-F5344CB8AC3E}">
        <p14:creationId xmlns:p14="http://schemas.microsoft.com/office/powerpoint/2010/main" val="2110640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22C83A2-2A27-1C4A-B341-BED43EEE55D1}"/>
              </a:ext>
            </a:extLst>
          </p:cNvPr>
          <p:cNvPicPr>
            <a:picLocks noChangeAspect="1"/>
          </p:cNvPicPr>
          <p:nvPr/>
        </p:nvPicPr>
        <p:blipFill>
          <a:blip r:embed="rId2">
            <a:alphaModFix amt="35000"/>
          </a:blip>
          <a:srcRect/>
          <a:stretch/>
        </p:blipFill>
        <p:spPr>
          <a:xfrm>
            <a:off x="9598639" y="0"/>
            <a:ext cx="2593361" cy="6858000"/>
          </a:xfrm>
          <a:prstGeom prst="rect">
            <a:avLst/>
          </a:prstGeom>
        </p:spPr>
      </p:pic>
      <p:sp>
        <p:nvSpPr>
          <p:cNvPr id="2" name="Title 1">
            <a:extLst>
              <a:ext uri="{FF2B5EF4-FFF2-40B4-BE49-F238E27FC236}">
                <a16:creationId xmlns:a16="http://schemas.microsoft.com/office/drawing/2014/main" id="{7F2547B7-C23C-7F47-A48E-618C55A9E69E}"/>
              </a:ext>
            </a:extLst>
          </p:cNvPr>
          <p:cNvSpPr>
            <a:spLocks noGrp="1"/>
          </p:cNvSpPr>
          <p:nvPr>
            <p:ph type="title"/>
          </p:nvPr>
        </p:nvSpPr>
        <p:spPr/>
        <p:txBody>
          <a:bodyPr/>
          <a:lstStyle/>
          <a:p>
            <a:r>
              <a:rPr lang="en-US" b="1" dirty="0">
                <a:latin typeface="Myriad Pro Semibold" panose="020B0503030403020204" pitchFamily="34" charset="0"/>
              </a:rPr>
              <a:t>Why are we here?</a:t>
            </a:r>
          </a:p>
        </p:txBody>
      </p:sp>
      <p:sp>
        <p:nvSpPr>
          <p:cNvPr id="17" name="Content Placeholder 2">
            <a:extLst>
              <a:ext uri="{FF2B5EF4-FFF2-40B4-BE49-F238E27FC236}">
                <a16:creationId xmlns:a16="http://schemas.microsoft.com/office/drawing/2014/main" id="{BF54ADAB-EEA9-DF43-9A68-25F894C1E2BF}"/>
              </a:ext>
            </a:extLst>
          </p:cNvPr>
          <p:cNvSpPr>
            <a:spLocks noGrp="1"/>
          </p:cNvSpPr>
          <p:nvPr>
            <p:ph idx="1"/>
          </p:nvPr>
        </p:nvSpPr>
        <p:spPr>
          <a:xfrm>
            <a:off x="1285474" y="1808831"/>
            <a:ext cx="8567399" cy="1118260"/>
          </a:xfrm>
          <a:solidFill>
            <a:srgbClr val="1753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lgn="ctr">
              <a:spcBef>
                <a:spcPts val="0"/>
              </a:spcBef>
              <a:buNone/>
            </a:pPr>
            <a:r>
              <a:rPr lang="en-US" sz="2000" b="1" dirty="0"/>
              <a:t>Enable Postdocs to </a:t>
            </a:r>
            <a:r>
              <a:rPr lang="en-US" sz="2000" b="1" dirty="0" err="1"/>
              <a:t>Realise</a:t>
            </a:r>
            <a:r>
              <a:rPr lang="en-US" sz="2000" b="1" dirty="0"/>
              <a:t> Their Potential</a:t>
            </a:r>
          </a:p>
        </p:txBody>
      </p:sp>
      <p:sp>
        <p:nvSpPr>
          <p:cNvPr id="20" name="Rectangle 19">
            <a:extLst>
              <a:ext uri="{FF2B5EF4-FFF2-40B4-BE49-F238E27FC236}">
                <a16:creationId xmlns:a16="http://schemas.microsoft.com/office/drawing/2014/main" id="{767BA8A4-6251-B64A-9C1E-8F2BC74F8E48}"/>
              </a:ext>
            </a:extLst>
          </p:cNvPr>
          <p:cNvSpPr/>
          <p:nvPr/>
        </p:nvSpPr>
        <p:spPr>
          <a:xfrm>
            <a:off x="1285475" y="3201892"/>
            <a:ext cx="3939927" cy="1118260"/>
          </a:xfrm>
          <a:prstGeom prst="rect">
            <a:avLst/>
          </a:prstGeom>
          <a:solidFill>
            <a:srgbClr val="96B2B3"/>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0" rtlCol="0" anchor="ctr"/>
          <a:lstStyle/>
          <a:p>
            <a:pPr algn="ctr">
              <a:lnSpc>
                <a:spcPct val="90000"/>
              </a:lnSpc>
              <a:spcAft>
                <a:spcPts val="600"/>
              </a:spcAft>
            </a:pPr>
            <a:r>
              <a:rPr lang="en-US" sz="2000" b="1" dirty="0"/>
              <a:t>A home for postdocs</a:t>
            </a:r>
          </a:p>
          <a:p>
            <a:pPr algn="ctr">
              <a:lnSpc>
                <a:spcPct val="90000"/>
              </a:lnSpc>
            </a:pPr>
            <a:r>
              <a:rPr lang="en-US" sz="1200" b="1" dirty="0"/>
              <a:t>Welcome, communities &amp; spaces</a:t>
            </a:r>
          </a:p>
        </p:txBody>
      </p:sp>
      <p:sp>
        <p:nvSpPr>
          <p:cNvPr id="21" name="Rectangle 20">
            <a:extLst>
              <a:ext uri="{FF2B5EF4-FFF2-40B4-BE49-F238E27FC236}">
                <a16:creationId xmlns:a16="http://schemas.microsoft.com/office/drawing/2014/main" id="{9D2DF768-BA0B-874C-BDB7-D884784C4A10}"/>
              </a:ext>
            </a:extLst>
          </p:cNvPr>
          <p:cNvSpPr/>
          <p:nvPr/>
        </p:nvSpPr>
        <p:spPr>
          <a:xfrm>
            <a:off x="5892876" y="3201892"/>
            <a:ext cx="3959999" cy="1118260"/>
          </a:xfrm>
          <a:prstGeom prst="rect">
            <a:avLst/>
          </a:prstGeom>
          <a:solidFill>
            <a:srgbClr val="96B2B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algn="ctr">
              <a:lnSpc>
                <a:spcPct val="90000"/>
              </a:lnSpc>
              <a:spcAft>
                <a:spcPts val="600"/>
              </a:spcAft>
            </a:pPr>
            <a:r>
              <a:rPr lang="en-US" sz="2000" b="1" dirty="0"/>
              <a:t>A voice for postdocs</a:t>
            </a:r>
          </a:p>
          <a:p>
            <a:pPr algn="ctr">
              <a:lnSpc>
                <a:spcPct val="90000"/>
              </a:lnSpc>
            </a:pPr>
            <a:r>
              <a:rPr lang="en-US" sz="1200" b="1" dirty="0"/>
              <a:t>Policy and advocacy</a:t>
            </a:r>
          </a:p>
        </p:txBody>
      </p:sp>
      <p:sp>
        <p:nvSpPr>
          <p:cNvPr id="22" name="Rectangle 21">
            <a:extLst>
              <a:ext uri="{FF2B5EF4-FFF2-40B4-BE49-F238E27FC236}">
                <a16:creationId xmlns:a16="http://schemas.microsoft.com/office/drawing/2014/main" id="{852C9022-9758-AD4E-92D5-3F9291BC8ACA}"/>
              </a:ext>
            </a:extLst>
          </p:cNvPr>
          <p:cNvSpPr/>
          <p:nvPr/>
        </p:nvSpPr>
        <p:spPr>
          <a:xfrm>
            <a:off x="1285473" y="4594955"/>
            <a:ext cx="3960000" cy="1118260"/>
          </a:xfrm>
          <a:prstGeom prst="rect">
            <a:avLst/>
          </a:prstGeom>
          <a:solidFill>
            <a:srgbClr val="96B2B3"/>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0" rtlCol="0" anchor="ctr"/>
          <a:lstStyle/>
          <a:p>
            <a:pPr algn="ctr">
              <a:lnSpc>
                <a:spcPct val="90000"/>
              </a:lnSpc>
              <a:spcAft>
                <a:spcPts val="600"/>
              </a:spcAft>
            </a:pPr>
            <a:r>
              <a:rPr lang="en-US" sz="2000" b="1" dirty="0"/>
              <a:t>Enhancing the postdoc experience</a:t>
            </a:r>
          </a:p>
          <a:p>
            <a:pPr algn="ctr">
              <a:lnSpc>
                <a:spcPct val="90000"/>
              </a:lnSpc>
            </a:pPr>
            <a:r>
              <a:rPr lang="en-US" sz="1200" b="1" dirty="0"/>
              <a:t>RD, entrepreneurship, leadership and fellowships</a:t>
            </a:r>
          </a:p>
        </p:txBody>
      </p:sp>
      <p:sp>
        <p:nvSpPr>
          <p:cNvPr id="23" name="Rectangle 22">
            <a:extLst>
              <a:ext uri="{FF2B5EF4-FFF2-40B4-BE49-F238E27FC236}">
                <a16:creationId xmlns:a16="http://schemas.microsoft.com/office/drawing/2014/main" id="{F48DD818-058C-3644-B4AC-1189311C89B6}"/>
              </a:ext>
            </a:extLst>
          </p:cNvPr>
          <p:cNvSpPr/>
          <p:nvPr/>
        </p:nvSpPr>
        <p:spPr>
          <a:xfrm>
            <a:off x="5892872" y="4594955"/>
            <a:ext cx="3960000" cy="1118260"/>
          </a:xfrm>
          <a:prstGeom prst="rect">
            <a:avLst/>
          </a:prstGeom>
          <a:solidFill>
            <a:srgbClr val="96B2B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algn="ctr">
              <a:lnSpc>
                <a:spcPct val="90000"/>
              </a:lnSpc>
              <a:spcAft>
                <a:spcPts val="600"/>
              </a:spcAft>
            </a:pPr>
            <a:r>
              <a:rPr lang="en-US" sz="2000" b="1" dirty="0"/>
              <a:t>Linking to the world </a:t>
            </a:r>
          </a:p>
          <a:p>
            <a:pPr algn="ctr">
              <a:lnSpc>
                <a:spcPct val="90000"/>
              </a:lnSpc>
              <a:spcAft>
                <a:spcPts val="600"/>
              </a:spcAft>
            </a:pPr>
            <a:r>
              <a:rPr lang="en-US" sz="2000" b="1" dirty="0"/>
              <a:t>beyond Cambridge</a:t>
            </a:r>
          </a:p>
          <a:p>
            <a:pPr algn="ctr">
              <a:lnSpc>
                <a:spcPct val="90000"/>
              </a:lnSpc>
            </a:pPr>
            <a:r>
              <a:rPr lang="en-US" sz="1200" b="1" dirty="0"/>
              <a:t>Corporate engagement and alumni</a:t>
            </a:r>
          </a:p>
        </p:txBody>
      </p:sp>
      <p:grpSp>
        <p:nvGrpSpPr>
          <p:cNvPr id="24" name="Group 23">
            <a:extLst>
              <a:ext uri="{FF2B5EF4-FFF2-40B4-BE49-F238E27FC236}">
                <a16:creationId xmlns:a16="http://schemas.microsoft.com/office/drawing/2014/main" id="{7FF35D22-01F3-614F-9048-E9A7020E6EEF}"/>
              </a:ext>
            </a:extLst>
          </p:cNvPr>
          <p:cNvGrpSpPr/>
          <p:nvPr/>
        </p:nvGrpSpPr>
        <p:grpSpPr>
          <a:xfrm>
            <a:off x="4443568" y="3350736"/>
            <a:ext cx="2231136" cy="2231136"/>
            <a:chOff x="4967082" y="3330955"/>
            <a:chExt cx="2231136" cy="2231136"/>
          </a:xfrm>
        </p:grpSpPr>
        <p:sp>
          <p:nvSpPr>
            <p:cNvPr id="25" name="Oval 24">
              <a:extLst>
                <a:ext uri="{FF2B5EF4-FFF2-40B4-BE49-F238E27FC236}">
                  <a16:creationId xmlns:a16="http://schemas.microsoft.com/office/drawing/2014/main" id="{EC3D6F96-E9FA-D847-86C1-6D9F9DFD59AD}"/>
                </a:ext>
              </a:extLst>
            </p:cNvPr>
            <p:cNvSpPr/>
            <p:nvPr/>
          </p:nvSpPr>
          <p:spPr>
            <a:xfrm>
              <a:off x="4967082" y="3330955"/>
              <a:ext cx="2231136" cy="22311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24BEAEB9-C02B-9248-9825-5C5A7FDEF547}"/>
                </a:ext>
              </a:extLst>
            </p:cNvPr>
            <p:cNvSpPr/>
            <p:nvPr/>
          </p:nvSpPr>
          <p:spPr>
            <a:xfrm>
              <a:off x="5191365" y="3555238"/>
              <a:ext cx="1782571" cy="1782571"/>
            </a:xfrm>
            <a:prstGeom prst="ellipse">
              <a:avLst/>
            </a:prstGeom>
            <a:solidFill>
              <a:srgbClr val="17535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US" sz="2000" b="1" dirty="0"/>
                <a:t>A positive and thriving research culture</a:t>
              </a:r>
            </a:p>
          </p:txBody>
        </p:sp>
      </p:grpSp>
    </p:spTree>
    <p:extLst>
      <p:ext uri="{BB962C8B-B14F-4D97-AF65-F5344CB8AC3E}">
        <p14:creationId xmlns:p14="http://schemas.microsoft.com/office/powerpoint/2010/main" val="2564407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22C83A2-2A27-1C4A-B341-BED43EEE55D1}"/>
              </a:ext>
            </a:extLst>
          </p:cNvPr>
          <p:cNvPicPr>
            <a:picLocks noChangeAspect="1"/>
          </p:cNvPicPr>
          <p:nvPr/>
        </p:nvPicPr>
        <p:blipFill>
          <a:blip r:embed="rId2">
            <a:alphaModFix amt="35000"/>
          </a:blip>
          <a:srcRect/>
          <a:stretch/>
        </p:blipFill>
        <p:spPr>
          <a:xfrm>
            <a:off x="9598639" y="0"/>
            <a:ext cx="2593361" cy="6858000"/>
          </a:xfrm>
          <a:prstGeom prst="rect">
            <a:avLst/>
          </a:prstGeom>
        </p:spPr>
      </p:pic>
      <p:sp>
        <p:nvSpPr>
          <p:cNvPr id="2" name="Title 1">
            <a:extLst>
              <a:ext uri="{FF2B5EF4-FFF2-40B4-BE49-F238E27FC236}">
                <a16:creationId xmlns:a16="http://schemas.microsoft.com/office/drawing/2014/main" id="{7F2547B7-C23C-7F47-A48E-618C55A9E69E}"/>
              </a:ext>
            </a:extLst>
          </p:cNvPr>
          <p:cNvSpPr>
            <a:spLocks noGrp="1"/>
          </p:cNvSpPr>
          <p:nvPr>
            <p:ph type="title"/>
          </p:nvPr>
        </p:nvSpPr>
        <p:spPr/>
        <p:txBody>
          <a:bodyPr/>
          <a:lstStyle/>
          <a:p>
            <a:r>
              <a:rPr lang="en-US" b="1" dirty="0">
                <a:latin typeface="Myriad Pro Semibold" panose="020B0503030403020204" pitchFamily="34" charset="0"/>
              </a:rPr>
              <a:t>Research culture</a:t>
            </a:r>
          </a:p>
        </p:txBody>
      </p:sp>
      <p:sp>
        <p:nvSpPr>
          <p:cNvPr id="18" name="Oval 17">
            <a:extLst>
              <a:ext uri="{FF2B5EF4-FFF2-40B4-BE49-F238E27FC236}">
                <a16:creationId xmlns:a16="http://schemas.microsoft.com/office/drawing/2014/main" id="{24E13DEE-F920-4246-8340-90B36EB58D46}"/>
              </a:ext>
            </a:extLst>
          </p:cNvPr>
          <p:cNvSpPr/>
          <p:nvPr/>
        </p:nvSpPr>
        <p:spPr>
          <a:xfrm>
            <a:off x="4684278" y="3613759"/>
            <a:ext cx="2231136" cy="22311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5">
            <a:extLst>
              <a:ext uri="{FF2B5EF4-FFF2-40B4-BE49-F238E27FC236}">
                <a16:creationId xmlns:a16="http://schemas.microsoft.com/office/drawing/2014/main" id="{4B988E04-249E-E14D-8349-D1F96426866E}"/>
              </a:ext>
            </a:extLst>
          </p:cNvPr>
          <p:cNvSpPr>
            <a:spLocks noGrp="1"/>
          </p:cNvSpPr>
          <p:nvPr>
            <p:ph sz="half" idx="1"/>
          </p:nvPr>
        </p:nvSpPr>
        <p:spPr>
          <a:xfrm>
            <a:off x="838199" y="1825625"/>
            <a:ext cx="8760439" cy="4351338"/>
          </a:xfrm>
        </p:spPr>
        <p:txBody>
          <a:bodyPr>
            <a:normAutofit/>
          </a:bodyPr>
          <a:lstStyle/>
          <a:p>
            <a:pPr marL="0" indent="0">
              <a:buNone/>
            </a:pPr>
            <a:r>
              <a:rPr lang="en-GB" sz="2400" dirty="0"/>
              <a:t>What is it? </a:t>
            </a:r>
          </a:p>
          <a:p>
            <a:pPr marL="0" indent="0" algn="ctr">
              <a:buNone/>
            </a:pPr>
            <a:r>
              <a:rPr lang="en-GB" sz="2400" i="1" dirty="0"/>
              <a:t>The norms in behaviours, expectations, attitudes and values of our research communities. </a:t>
            </a:r>
          </a:p>
          <a:p>
            <a:endParaRPr lang="en-GB" sz="2400" i="1" dirty="0"/>
          </a:p>
          <a:p>
            <a:pPr marL="285750" indent="-285750"/>
            <a:r>
              <a:rPr lang="en-GB" sz="2400" dirty="0"/>
              <a:t>National drive to change research culture, driven by Royal Society and </a:t>
            </a:r>
            <a:r>
              <a:rPr lang="en-GB" sz="2400" dirty="0" err="1"/>
              <a:t>Wellcome</a:t>
            </a:r>
            <a:r>
              <a:rPr lang="en-GB" sz="2400" dirty="0"/>
              <a:t> Trust and now all funders, and the Concordat.</a:t>
            </a:r>
          </a:p>
          <a:p>
            <a:pPr marL="285750" indent="-285750"/>
            <a:r>
              <a:rPr lang="en-GB" sz="2400" dirty="0"/>
              <a:t>Cambridge has ambitions to create a more positive culture for all our researchers.</a:t>
            </a:r>
          </a:p>
          <a:p>
            <a:pPr marL="285750" indent="-285750"/>
            <a:r>
              <a:rPr lang="en-GB" sz="2400" dirty="0"/>
              <a:t>Developing action plan – input invited from postdoc community this summer.</a:t>
            </a:r>
          </a:p>
        </p:txBody>
      </p:sp>
    </p:spTree>
    <p:extLst>
      <p:ext uri="{BB962C8B-B14F-4D97-AF65-F5344CB8AC3E}">
        <p14:creationId xmlns:p14="http://schemas.microsoft.com/office/powerpoint/2010/main" val="1656590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22C83A2-2A27-1C4A-B341-BED43EEE55D1}"/>
              </a:ext>
            </a:extLst>
          </p:cNvPr>
          <p:cNvPicPr>
            <a:picLocks noChangeAspect="1"/>
          </p:cNvPicPr>
          <p:nvPr/>
        </p:nvPicPr>
        <p:blipFill>
          <a:blip r:embed="rId2">
            <a:alphaModFix amt="35000"/>
          </a:blip>
          <a:srcRect/>
          <a:stretch/>
        </p:blipFill>
        <p:spPr>
          <a:xfrm>
            <a:off x="9598639" y="0"/>
            <a:ext cx="2593361" cy="6858000"/>
          </a:xfrm>
          <a:prstGeom prst="rect">
            <a:avLst/>
          </a:prstGeom>
        </p:spPr>
      </p:pic>
      <p:sp>
        <p:nvSpPr>
          <p:cNvPr id="2" name="Title 1">
            <a:extLst>
              <a:ext uri="{FF2B5EF4-FFF2-40B4-BE49-F238E27FC236}">
                <a16:creationId xmlns:a16="http://schemas.microsoft.com/office/drawing/2014/main" id="{7F2547B7-C23C-7F47-A48E-618C55A9E69E}"/>
              </a:ext>
            </a:extLst>
          </p:cNvPr>
          <p:cNvSpPr>
            <a:spLocks noGrp="1"/>
          </p:cNvSpPr>
          <p:nvPr>
            <p:ph type="title"/>
          </p:nvPr>
        </p:nvSpPr>
        <p:spPr/>
        <p:txBody>
          <a:bodyPr/>
          <a:lstStyle/>
          <a:p>
            <a:r>
              <a:rPr lang="en-US" b="1" dirty="0">
                <a:latin typeface="Myriad Pro Semibold" panose="020B0503030403020204" pitchFamily="34" charset="0"/>
              </a:rPr>
              <a:t>Keeping you informed</a:t>
            </a:r>
          </a:p>
        </p:txBody>
      </p:sp>
      <p:sp>
        <p:nvSpPr>
          <p:cNvPr id="18" name="Oval 17">
            <a:extLst>
              <a:ext uri="{FF2B5EF4-FFF2-40B4-BE49-F238E27FC236}">
                <a16:creationId xmlns:a16="http://schemas.microsoft.com/office/drawing/2014/main" id="{24E13DEE-F920-4246-8340-90B36EB58D46}"/>
              </a:ext>
            </a:extLst>
          </p:cNvPr>
          <p:cNvSpPr/>
          <p:nvPr/>
        </p:nvSpPr>
        <p:spPr>
          <a:xfrm>
            <a:off x="4684278" y="3856237"/>
            <a:ext cx="2231136" cy="22311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5B21E4D0-B817-F042-8001-739F4BE89F63}"/>
              </a:ext>
            </a:extLst>
          </p:cNvPr>
          <p:cNvSpPr txBox="1"/>
          <p:nvPr/>
        </p:nvSpPr>
        <p:spPr>
          <a:xfrm>
            <a:off x="983658" y="1576341"/>
            <a:ext cx="9482559" cy="400110"/>
          </a:xfrm>
          <a:prstGeom prst="rect">
            <a:avLst/>
          </a:prstGeom>
          <a:noFill/>
        </p:spPr>
        <p:txBody>
          <a:bodyPr wrap="square" rtlCol="0">
            <a:spAutoFit/>
          </a:bodyPr>
          <a:lstStyle/>
          <a:p>
            <a:r>
              <a:rPr lang="en-US" sz="2000" dirty="0">
                <a:latin typeface="Myriad Pro"/>
                <a:cs typeface="Myriad Pro"/>
              </a:rPr>
              <a:t>The OPdA provides a clear point of information and regular updates through:</a:t>
            </a:r>
          </a:p>
        </p:txBody>
      </p:sp>
      <p:sp>
        <p:nvSpPr>
          <p:cNvPr id="9" name="TextBox 8">
            <a:extLst>
              <a:ext uri="{FF2B5EF4-FFF2-40B4-BE49-F238E27FC236}">
                <a16:creationId xmlns:a16="http://schemas.microsoft.com/office/drawing/2014/main" id="{45357837-4FCA-F347-AB64-7634F86C0818}"/>
              </a:ext>
            </a:extLst>
          </p:cNvPr>
          <p:cNvSpPr txBox="1"/>
          <p:nvPr/>
        </p:nvSpPr>
        <p:spPr>
          <a:xfrm>
            <a:off x="1272440" y="4260885"/>
            <a:ext cx="2240724" cy="1477328"/>
          </a:xfrm>
          <a:prstGeom prst="rect">
            <a:avLst/>
          </a:prstGeom>
          <a:noFill/>
        </p:spPr>
        <p:txBody>
          <a:bodyPr wrap="square" rtlCol="0">
            <a:spAutoFit/>
          </a:bodyPr>
          <a:lstStyle/>
          <a:p>
            <a:pPr algn="ctr"/>
            <a:r>
              <a:rPr lang="en-US" dirty="0">
                <a:latin typeface="Myriad Pro"/>
                <a:cs typeface="Myriad Pro"/>
              </a:rPr>
              <a:t>Weekly email bulletin with upcoming events, training, funding and other opportunities</a:t>
            </a:r>
          </a:p>
        </p:txBody>
      </p:sp>
      <p:sp>
        <p:nvSpPr>
          <p:cNvPr id="10" name="TextBox 9">
            <a:extLst>
              <a:ext uri="{FF2B5EF4-FFF2-40B4-BE49-F238E27FC236}">
                <a16:creationId xmlns:a16="http://schemas.microsoft.com/office/drawing/2014/main" id="{46C6EE86-E748-7A4F-BB7F-8871EAC08252}"/>
              </a:ext>
            </a:extLst>
          </p:cNvPr>
          <p:cNvSpPr txBox="1"/>
          <p:nvPr/>
        </p:nvSpPr>
        <p:spPr>
          <a:xfrm>
            <a:off x="4292966" y="4260884"/>
            <a:ext cx="1935045" cy="1477328"/>
          </a:xfrm>
          <a:prstGeom prst="rect">
            <a:avLst/>
          </a:prstGeom>
          <a:noFill/>
        </p:spPr>
        <p:txBody>
          <a:bodyPr wrap="square" rtlCol="0">
            <a:spAutoFit/>
          </a:bodyPr>
          <a:lstStyle/>
          <a:p>
            <a:pPr algn="ctr"/>
            <a:r>
              <a:rPr lang="en-US" dirty="0">
                <a:latin typeface="Myriad Pro"/>
                <a:cs typeface="Myriad Pro"/>
              </a:rPr>
              <a:t>Follow us on Twitter for news &amp; updates from/for the postdoc community</a:t>
            </a:r>
          </a:p>
        </p:txBody>
      </p:sp>
      <p:sp>
        <p:nvSpPr>
          <p:cNvPr id="11" name="TextBox 10">
            <a:extLst>
              <a:ext uri="{FF2B5EF4-FFF2-40B4-BE49-F238E27FC236}">
                <a16:creationId xmlns:a16="http://schemas.microsoft.com/office/drawing/2014/main" id="{A75B18DF-3F88-9E49-B151-A2A69F7924D3}"/>
              </a:ext>
            </a:extLst>
          </p:cNvPr>
          <p:cNvSpPr txBox="1"/>
          <p:nvPr/>
        </p:nvSpPr>
        <p:spPr>
          <a:xfrm>
            <a:off x="6750062" y="4260886"/>
            <a:ext cx="2547597" cy="1477328"/>
          </a:xfrm>
          <a:prstGeom prst="rect">
            <a:avLst/>
          </a:prstGeom>
          <a:noFill/>
        </p:spPr>
        <p:txBody>
          <a:bodyPr wrap="square" rtlCol="0">
            <a:spAutoFit/>
          </a:bodyPr>
          <a:lstStyle/>
          <a:p>
            <a:pPr algn="ctr"/>
            <a:r>
              <a:rPr lang="en-US" dirty="0">
                <a:latin typeface="Myriad Pro"/>
                <a:cs typeface="Myriad Pro"/>
              </a:rPr>
              <a:t>Online Postdoc Calendar:</a:t>
            </a:r>
          </a:p>
          <a:p>
            <a:pPr algn="ctr"/>
            <a:r>
              <a:rPr lang="en-US" dirty="0">
                <a:latin typeface="Myriad Pro"/>
                <a:cs typeface="Myriad Pro"/>
              </a:rPr>
              <a:t>collates events for postdocs from over 20 providers across the University</a:t>
            </a:r>
          </a:p>
        </p:txBody>
      </p:sp>
      <p:pic>
        <p:nvPicPr>
          <p:cNvPr id="12" name="Picture 11">
            <a:extLst>
              <a:ext uri="{FF2B5EF4-FFF2-40B4-BE49-F238E27FC236}">
                <a16:creationId xmlns:a16="http://schemas.microsoft.com/office/drawing/2014/main" id="{482AFE45-8CFE-FC4A-8A7A-88FB51A3BE93}"/>
              </a:ext>
            </a:extLst>
          </p:cNvPr>
          <p:cNvPicPr>
            <a:picLocks noChangeAspect="1"/>
          </p:cNvPicPr>
          <p:nvPr/>
        </p:nvPicPr>
        <p:blipFill>
          <a:blip r:embed="rId3">
            <a:duotone>
              <a:prstClr val="black"/>
              <a:srgbClr val="175356">
                <a:tint val="45000"/>
                <a:satMod val="400000"/>
              </a:srgbClr>
            </a:duotone>
          </a:blip>
          <a:stretch>
            <a:fillRect/>
          </a:stretch>
        </p:blipFill>
        <p:spPr>
          <a:xfrm>
            <a:off x="4568362" y="2652029"/>
            <a:ext cx="1352389" cy="1111739"/>
          </a:xfrm>
          <a:prstGeom prst="rect">
            <a:avLst/>
          </a:prstGeom>
        </p:spPr>
      </p:pic>
      <p:pic>
        <p:nvPicPr>
          <p:cNvPr id="13" name="Picture 12">
            <a:extLst>
              <a:ext uri="{FF2B5EF4-FFF2-40B4-BE49-F238E27FC236}">
                <a16:creationId xmlns:a16="http://schemas.microsoft.com/office/drawing/2014/main" id="{70542889-5E84-CB40-913F-0B8D03AB8CB7}"/>
              </a:ext>
            </a:extLst>
          </p:cNvPr>
          <p:cNvPicPr>
            <a:picLocks noChangeAspect="1"/>
          </p:cNvPicPr>
          <p:nvPr/>
        </p:nvPicPr>
        <p:blipFill>
          <a:blip r:embed="rId4">
            <a:duotone>
              <a:prstClr val="black"/>
              <a:srgbClr val="175356">
                <a:tint val="45000"/>
                <a:satMod val="400000"/>
              </a:srgbClr>
            </a:duotone>
          </a:blip>
          <a:stretch>
            <a:fillRect/>
          </a:stretch>
        </p:blipFill>
        <p:spPr>
          <a:xfrm>
            <a:off x="7031621" y="2568933"/>
            <a:ext cx="1984479" cy="1529703"/>
          </a:xfrm>
          <a:prstGeom prst="rect">
            <a:avLst/>
          </a:prstGeom>
        </p:spPr>
      </p:pic>
      <p:pic>
        <p:nvPicPr>
          <p:cNvPr id="14" name="Picture 13">
            <a:extLst>
              <a:ext uri="{FF2B5EF4-FFF2-40B4-BE49-F238E27FC236}">
                <a16:creationId xmlns:a16="http://schemas.microsoft.com/office/drawing/2014/main" id="{F1B939B1-019D-304C-8F3F-E3ECF5864FF7}"/>
              </a:ext>
            </a:extLst>
          </p:cNvPr>
          <p:cNvPicPr>
            <a:picLocks noChangeAspect="1"/>
          </p:cNvPicPr>
          <p:nvPr/>
        </p:nvPicPr>
        <p:blipFill>
          <a:blip r:embed="rId5">
            <a:duotone>
              <a:prstClr val="black"/>
              <a:srgbClr val="175356">
                <a:tint val="45000"/>
                <a:satMod val="400000"/>
              </a:srgbClr>
            </a:duotone>
          </a:blip>
          <a:stretch>
            <a:fillRect/>
          </a:stretch>
        </p:blipFill>
        <p:spPr>
          <a:xfrm>
            <a:off x="1666375" y="2446401"/>
            <a:ext cx="1452855" cy="1522992"/>
          </a:xfrm>
          <a:prstGeom prst="rect">
            <a:avLst/>
          </a:prstGeom>
        </p:spPr>
      </p:pic>
      <p:sp>
        <p:nvSpPr>
          <p:cNvPr id="15" name="Rectangle 14">
            <a:extLst>
              <a:ext uri="{FF2B5EF4-FFF2-40B4-BE49-F238E27FC236}">
                <a16:creationId xmlns:a16="http://schemas.microsoft.com/office/drawing/2014/main" id="{712379CC-7BDF-5742-8F20-BB2DFAA9392C}"/>
              </a:ext>
            </a:extLst>
          </p:cNvPr>
          <p:cNvSpPr/>
          <p:nvPr/>
        </p:nvSpPr>
        <p:spPr>
          <a:xfrm>
            <a:off x="3024076" y="5973023"/>
            <a:ext cx="4440959" cy="519822"/>
          </a:xfrm>
          <a:prstGeom prst="rect">
            <a:avLst/>
          </a:prstGeom>
        </p:spPr>
        <p:txBody>
          <a:bodyPr wrap="none">
            <a:spAutoFit/>
          </a:bodyPr>
          <a:lstStyle/>
          <a:p>
            <a:pPr>
              <a:lnSpc>
                <a:spcPct val="125000"/>
              </a:lnSpc>
            </a:pPr>
            <a:r>
              <a:rPr lang="en-US" sz="2400" b="1" dirty="0" err="1">
                <a:latin typeface="Myriad Pro Semibold" panose="020B0503030403020204" pitchFamily="34" charset="0"/>
              </a:rPr>
              <a:t>www.postdocacademy.cam.ac.uk</a:t>
            </a:r>
            <a:endParaRPr lang="en-US" sz="2400" b="1" dirty="0">
              <a:latin typeface="Myriad Pro Semibold" panose="020B0503030403020204" pitchFamily="34" charset="0"/>
            </a:endParaRPr>
          </a:p>
        </p:txBody>
      </p:sp>
    </p:spTree>
    <p:extLst>
      <p:ext uri="{BB962C8B-B14F-4D97-AF65-F5344CB8AC3E}">
        <p14:creationId xmlns:p14="http://schemas.microsoft.com/office/powerpoint/2010/main" val="3018590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22C83A2-2A27-1C4A-B341-BED43EEE55D1}"/>
              </a:ext>
            </a:extLst>
          </p:cNvPr>
          <p:cNvPicPr>
            <a:picLocks noChangeAspect="1"/>
          </p:cNvPicPr>
          <p:nvPr/>
        </p:nvPicPr>
        <p:blipFill>
          <a:blip r:embed="rId2">
            <a:alphaModFix amt="35000"/>
          </a:blip>
          <a:srcRect/>
          <a:stretch/>
        </p:blipFill>
        <p:spPr>
          <a:xfrm>
            <a:off x="9598639" y="0"/>
            <a:ext cx="2593361" cy="6858000"/>
          </a:xfrm>
          <a:prstGeom prst="rect">
            <a:avLst/>
          </a:prstGeom>
        </p:spPr>
      </p:pic>
      <p:sp>
        <p:nvSpPr>
          <p:cNvPr id="2" name="Title 1">
            <a:extLst>
              <a:ext uri="{FF2B5EF4-FFF2-40B4-BE49-F238E27FC236}">
                <a16:creationId xmlns:a16="http://schemas.microsoft.com/office/drawing/2014/main" id="{7F2547B7-C23C-7F47-A48E-618C55A9E69E}"/>
              </a:ext>
            </a:extLst>
          </p:cNvPr>
          <p:cNvSpPr>
            <a:spLocks noGrp="1"/>
          </p:cNvSpPr>
          <p:nvPr>
            <p:ph type="title"/>
          </p:nvPr>
        </p:nvSpPr>
        <p:spPr/>
        <p:txBody>
          <a:bodyPr/>
          <a:lstStyle/>
          <a:p>
            <a:r>
              <a:rPr lang="en-US" b="1" dirty="0">
                <a:latin typeface="Myriad Pro Semibold" panose="020B0503030403020204" pitchFamily="34" charset="0"/>
              </a:rPr>
              <a:t>Contact us</a:t>
            </a:r>
          </a:p>
        </p:txBody>
      </p:sp>
      <p:sp>
        <p:nvSpPr>
          <p:cNvPr id="18" name="Oval 17">
            <a:extLst>
              <a:ext uri="{FF2B5EF4-FFF2-40B4-BE49-F238E27FC236}">
                <a16:creationId xmlns:a16="http://schemas.microsoft.com/office/drawing/2014/main" id="{24E13DEE-F920-4246-8340-90B36EB58D46}"/>
              </a:ext>
            </a:extLst>
          </p:cNvPr>
          <p:cNvSpPr/>
          <p:nvPr/>
        </p:nvSpPr>
        <p:spPr>
          <a:xfrm>
            <a:off x="5305168" y="3613759"/>
            <a:ext cx="2231136" cy="22311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18E3B645-C5C0-DD4B-BF0D-E465F421EE1F}"/>
              </a:ext>
            </a:extLst>
          </p:cNvPr>
          <p:cNvPicPr>
            <a:picLocks noChangeAspect="1"/>
          </p:cNvPicPr>
          <p:nvPr/>
        </p:nvPicPr>
        <p:blipFill>
          <a:blip r:embed="rId3"/>
          <a:stretch>
            <a:fillRect/>
          </a:stretch>
        </p:blipFill>
        <p:spPr>
          <a:xfrm>
            <a:off x="452942" y="5976176"/>
            <a:ext cx="2308303" cy="480387"/>
          </a:xfrm>
          <a:prstGeom prst="rect">
            <a:avLst/>
          </a:prstGeom>
        </p:spPr>
      </p:pic>
      <p:sp>
        <p:nvSpPr>
          <p:cNvPr id="9" name="TextBox 8">
            <a:extLst>
              <a:ext uri="{FF2B5EF4-FFF2-40B4-BE49-F238E27FC236}">
                <a16:creationId xmlns:a16="http://schemas.microsoft.com/office/drawing/2014/main" id="{00C8FF91-B8E0-BF45-AF10-91448B14F1E7}"/>
              </a:ext>
            </a:extLst>
          </p:cNvPr>
          <p:cNvSpPr txBox="1"/>
          <p:nvPr/>
        </p:nvSpPr>
        <p:spPr>
          <a:xfrm>
            <a:off x="-67748" y="1711244"/>
            <a:ext cx="5320214" cy="2255297"/>
          </a:xfrm>
          <a:prstGeom prst="rect">
            <a:avLst/>
          </a:prstGeom>
          <a:noFill/>
        </p:spPr>
        <p:txBody>
          <a:bodyPr wrap="square" rtlCol="0">
            <a:spAutoFit/>
          </a:bodyPr>
          <a:lstStyle/>
          <a:p>
            <a:pPr>
              <a:lnSpc>
                <a:spcPct val="125000"/>
              </a:lnSpc>
            </a:pPr>
            <a:r>
              <a:rPr lang="en-US" sz="1600" b="1" dirty="0">
                <a:latin typeface="Myriad Pro Semibold" panose="020B0503030403020204" pitchFamily="34" charset="0"/>
              </a:rPr>
              <a:t>	</a:t>
            </a:r>
            <a:r>
              <a:rPr lang="en-US" sz="1600" b="1" dirty="0" err="1">
                <a:latin typeface="Myriad Pro Semibold" panose="020B0503030403020204" pitchFamily="34" charset="0"/>
              </a:rPr>
              <a:t>contact.pda@admin.cam.ac.uk</a:t>
            </a:r>
            <a:endParaRPr lang="en-US" sz="1600" b="1" dirty="0">
              <a:latin typeface="Myriad Pro Semibold" panose="020B0503030403020204" pitchFamily="34" charset="0"/>
            </a:endParaRPr>
          </a:p>
          <a:p>
            <a:pPr>
              <a:lnSpc>
                <a:spcPct val="125000"/>
              </a:lnSpc>
            </a:pPr>
            <a:endParaRPr lang="en-US" sz="1600" b="1" dirty="0">
              <a:latin typeface="Myriad Pro Semibold" panose="020B0503030403020204" pitchFamily="34" charset="0"/>
            </a:endParaRPr>
          </a:p>
          <a:p>
            <a:pPr>
              <a:lnSpc>
                <a:spcPct val="125000"/>
              </a:lnSpc>
            </a:pPr>
            <a:r>
              <a:rPr lang="en-US" sz="1600" b="1" dirty="0">
                <a:latin typeface="Myriad Pro Semibold" panose="020B0503030403020204" pitchFamily="34" charset="0"/>
              </a:rPr>
              <a:t>	</a:t>
            </a:r>
            <a:r>
              <a:rPr lang="en-US" sz="1600" b="1" dirty="0" err="1">
                <a:latin typeface="Myriad Pro Semibold" panose="020B0503030403020204" pitchFamily="34" charset="0"/>
              </a:rPr>
              <a:t>www.postdocacademy.cam.ac.uk</a:t>
            </a:r>
            <a:endParaRPr lang="en-US" sz="1600" b="1" dirty="0">
              <a:latin typeface="Myriad Pro Semibold" panose="020B0503030403020204" pitchFamily="34" charset="0"/>
            </a:endParaRPr>
          </a:p>
          <a:p>
            <a:pPr>
              <a:lnSpc>
                <a:spcPct val="125000"/>
              </a:lnSpc>
            </a:pPr>
            <a:endParaRPr lang="en-US" sz="1600" b="1" dirty="0">
              <a:latin typeface="Myriad Pro Semibold" panose="020B0503030403020204" pitchFamily="34" charset="0"/>
            </a:endParaRPr>
          </a:p>
          <a:p>
            <a:pPr>
              <a:lnSpc>
                <a:spcPct val="125000"/>
              </a:lnSpc>
            </a:pPr>
            <a:r>
              <a:rPr lang="en-US" sz="1600" b="1" dirty="0">
                <a:latin typeface="Myriad Pro Semibold" panose="020B0503030403020204" pitchFamily="34" charset="0"/>
              </a:rPr>
              <a:t>	</a:t>
            </a:r>
            <a:r>
              <a:rPr lang="en-US" sz="1600" b="1" dirty="0" err="1">
                <a:latin typeface="Myriad Pro Semibold" panose="020B0503030403020204" pitchFamily="34" charset="0"/>
              </a:rPr>
              <a:t>www.twitter.com</a:t>
            </a:r>
            <a:r>
              <a:rPr lang="en-US" sz="1600" b="1" dirty="0">
                <a:latin typeface="Myriad Pro Semibold" panose="020B0503030403020204" pitchFamily="34" charset="0"/>
              </a:rPr>
              <a:t>/@</a:t>
            </a:r>
            <a:r>
              <a:rPr lang="en-US" sz="1600" b="1" dirty="0" err="1">
                <a:latin typeface="Myriad Pro Semibold" panose="020B0503030403020204" pitchFamily="34" charset="0"/>
              </a:rPr>
              <a:t>Postdoc_Academy</a:t>
            </a:r>
            <a:endParaRPr lang="en-US" sz="1600" b="1" dirty="0">
              <a:latin typeface="Myriad Pro Semibold" panose="020B0503030403020204" pitchFamily="34" charset="0"/>
            </a:endParaRPr>
          </a:p>
          <a:p>
            <a:pPr>
              <a:lnSpc>
                <a:spcPct val="125000"/>
              </a:lnSpc>
            </a:pPr>
            <a:endParaRPr lang="en-US" sz="1600" b="1" dirty="0">
              <a:latin typeface="Myriad Pro Semibold" panose="020B0503030403020204" pitchFamily="34" charset="0"/>
            </a:endParaRPr>
          </a:p>
          <a:p>
            <a:pPr>
              <a:lnSpc>
                <a:spcPct val="125000"/>
              </a:lnSpc>
            </a:pPr>
            <a:r>
              <a:rPr lang="en-US" sz="1600" b="1" dirty="0">
                <a:latin typeface="Myriad Pro Semibold" panose="020B0503030403020204" pitchFamily="34" charset="0"/>
              </a:rPr>
              <a:t>	01223 </a:t>
            </a:r>
            <a:r>
              <a:rPr lang="en-US" sz="1600" b="1" dirty="0" smtClean="0">
                <a:latin typeface="Myriad Pro Semibold" panose="020B0503030403020204" pitchFamily="34" charset="0"/>
              </a:rPr>
              <a:t>336661</a:t>
            </a:r>
            <a:endParaRPr lang="en-US" sz="1600" b="1" dirty="0">
              <a:latin typeface="Myriad Pro Semibold" panose="020B0503030403020204" pitchFamily="34" charset="0"/>
            </a:endParaRPr>
          </a:p>
        </p:txBody>
      </p:sp>
      <p:pic>
        <p:nvPicPr>
          <p:cNvPr id="10" name="Picture 9" descr="A person standing in front of a building&#10;&#10;Description automatically generated">
            <a:extLst>
              <a:ext uri="{FF2B5EF4-FFF2-40B4-BE49-F238E27FC236}">
                <a16:creationId xmlns:a16="http://schemas.microsoft.com/office/drawing/2014/main" id="{676E47A3-004B-F24A-AB75-ADE75BB6F2E7}"/>
              </a:ext>
            </a:extLst>
          </p:cNvPr>
          <p:cNvPicPr>
            <a:picLocks noChangeAspect="1"/>
          </p:cNvPicPr>
          <p:nvPr/>
        </p:nvPicPr>
        <p:blipFill rotWithShape="1">
          <a:blip r:embed="rId4"/>
          <a:srcRect l="3512"/>
          <a:stretch/>
        </p:blipFill>
        <p:spPr>
          <a:xfrm>
            <a:off x="5756487" y="4424293"/>
            <a:ext cx="1067821" cy="1318441"/>
          </a:xfrm>
          <a:prstGeom prst="rect">
            <a:avLst/>
          </a:prstGeom>
        </p:spPr>
      </p:pic>
      <p:pic>
        <p:nvPicPr>
          <p:cNvPr id="11" name="Picture 10" descr="A person standing in front of a building&#10;&#10;Description automatically generated">
            <a:extLst>
              <a:ext uri="{FF2B5EF4-FFF2-40B4-BE49-F238E27FC236}">
                <a16:creationId xmlns:a16="http://schemas.microsoft.com/office/drawing/2014/main" id="{CAC7C925-DBE3-A047-A1FE-733A8AF70C2B}"/>
              </a:ext>
            </a:extLst>
          </p:cNvPr>
          <p:cNvPicPr>
            <a:picLocks noChangeAspect="1"/>
          </p:cNvPicPr>
          <p:nvPr/>
        </p:nvPicPr>
        <p:blipFill rotWithShape="1">
          <a:blip r:embed="rId5"/>
          <a:srcRect t="3604" b="7888"/>
          <a:stretch/>
        </p:blipFill>
        <p:spPr>
          <a:xfrm>
            <a:off x="9598639" y="2727644"/>
            <a:ext cx="1080000" cy="1318444"/>
          </a:xfrm>
          <a:prstGeom prst="rect">
            <a:avLst/>
          </a:prstGeom>
        </p:spPr>
      </p:pic>
      <p:pic>
        <p:nvPicPr>
          <p:cNvPr id="12" name="Picture 11" descr="A person sitting in front of a brick wall&#10;&#10;Description automatically generated">
            <a:extLst>
              <a:ext uri="{FF2B5EF4-FFF2-40B4-BE49-F238E27FC236}">
                <a16:creationId xmlns:a16="http://schemas.microsoft.com/office/drawing/2014/main" id="{3143AFB1-B403-BB47-8219-72D0CB1F9FD9}"/>
              </a:ext>
            </a:extLst>
          </p:cNvPr>
          <p:cNvPicPr>
            <a:picLocks noChangeAspect="1"/>
          </p:cNvPicPr>
          <p:nvPr/>
        </p:nvPicPr>
        <p:blipFill rotWithShape="1">
          <a:blip r:embed="rId6"/>
          <a:srcRect l="1" t="1569" r="3032"/>
          <a:stretch/>
        </p:blipFill>
        <p:spPr>
          <a:xfrm>
            <a:off x="4467787" y="4430295"/>
            <a:ext cx="1080000" cy="1306064"/>
          </a:xfrm>
          <a:prstGeom prst="rect">
            <a:avLst/>
          </a:prstGeom>
        </p:spPr>
      </p:pic>
      <p:pic>
        <p:nvPicPr>
          <p:cNvPr id="13" name="Picture 12" descr="A person smiling for the camera&#10;&#10;Description automatically generated">
            <a:extLst>
              <a:ext uri="{FF2B5EF4-FFF2-40B4-BE49-F238E27FC236}">
                <a16:creationId xmlns:a16="http://schemas.microsoft.com/office/drawing/2014/main" id="{E6F32658-828D-084F-B816-BE297D136889}"/>
              </a:ext>
            </a:extLst>
          </p:cNvPr>
          <p:cNvPicPr>
            <a:picLocks noChangeAspect="1"/>
          </p:cNvPicPr>
          <p:nvPr/>
        </p:nvPicPr>
        <p:blipFill>
          <a:blip r:embed="rId7"/>
          <a:stretch>
            <a:fillRect/>
          </a:stretch>
        </p:blipFill>
        <p:spPr>
          <a:xfrm>
            <a:off x="5079893" y="999966"/>
            <a:ext cx="1080000" cy="1318443"/>
          </a:xfrm>
          <a:prstGeom prst="rect">
            <a:avLst/>
          </a:prstGeom>
        </p:spPr>
      </p:pic>
      <p:pic>
        <p:nvPicPr>
          <p:cNvPr id="14" name="Picture 13" descr="A person sitting in front of a computer&#10;&#10;Description automatically generated">
            <a:extLst>
              <a:ext uri="{FF2B5EF4-FFF2-40B4-BE49-F238E27FC236}">
                <a16:creationId xmlns:a16="http://schemas.microsoft.com/office/drawing/2014/main" id="{04BF8899-6294-0647-B661-E29FAB8759C5}"/>
              </a:ext>
            </a:extLst>
          </p:cNvPr>
          <p:cNvPicPr>
            <a:picLocks noChangeAspect="1"/>
          </p:cNvPicPr>
          <p:nvPr/>
        </p:nvPicPr>
        <p:blipFill rotWithShape="1">
          <a:blip r:embed="rId8"/>
          <a:srcRect t="6794" b="13244"/>
          <a:stretch/>
        </p:blipFill>
        <p:spPr>
          <a:xfrm>
            <a:off x="4466546" y="2729238"/>
            <a:ext cx="1080000" cy="1318443"/>
          </a:xfrm>
          <a:prstGeom prst="rect">
            <a:avLst/>
          </a:prstGeom>
        </p:spPr>
      </p:pic>
      <p:pic>
        <p:nvPicPr>
          <p:cNvPr id="15" name="Picture 14" descr="A person standing in front of a brick wall&#10;&#10;Description automatically generated">
            <a:extLst>
              <a:ext uri="{FF2B5EF4-FFF2-40B4-BE49-F238E27FC236}">
                <a16:creationId xmlns:a16="http://schemas.microsoft.com/office/drawing/2014/main" id="{60114197-E70F-484E-A246-6F6E2927E33D}"/>
              </a:ext>
            </a:extLst>
          </p:cNvPr>
          <p:cNvPicPr>
            <a:picLocks noChangeAspect="1"/>
          </p:cNvPicPr>
          <p:nvPr/>
        </p:nvPicPr>
        <p:blipFill rotWithShape="1">
          <a:blip r:embed="rId9"/>
          <a:srcRect l="2412"/>
          <a:stretch/>
        </p:blipFill>
        <p:spPr>
          <a:xfrm>
            <a:off x="7031721" y="2736071"/>
            <a:ext cx="1080000" cy="1318443"/>
          </a:xfrm>
          <a:prstGeom prst="rect">
            <a:avLst/>
          </a:prstGeom>
        </p:spPr>
      </p:pic>
      <p:pic>
        <p:nvPicPr>
          <p:cNvPr id="16" name="Picture 15" descr="A person posing for the camera&#10;&#10;Description automatically generated">
            <a:extLst>
              <a:ext uri="{FF2B5EF4-FFF2-40B4-BE49-F238E27FC236}">
                <a16:creationId xmlns:a16="http://schemas.microsoft.com/office/drawing/2014/main" id="{C6A5C896-20E5-AA4A-972C-0A86F17F6989}"/>
              </a:ext>
            </a:extLst>
          </p:cNvPr>
          <p:cNvPicPr>
            <a:picLocks noChangeAspect="1"/>
          </p:cNvPicPr>
          <p:nvPr/>
        </p:nvPicPr>
        <p:blipFill rotWithShape="1">
          <a:blip r:embed="rId10"/>
          <a:srcRect t="2080" b="14907"/>
          <a:stretch/>
        </p:blipFill>
        <p:spPr>
          <a:xfrm>
            <a:off x="7636353" y="999966"/>
            <a:ext cx="1079309" cy="1317600"/>
          </a:xfrm>
          <a:prstGeom prst="rect">
            <a:avLst/>
          </a:prstGeom>
        </p:spPr>
      </p:pic>
      <p:pic>
        <p:nvPicPr>
          <p:cNvPr id="17" name="Picture 16" descr="A person standing in front of a building&#10;&#10;Description automatically generated">
            <a:extLst>
              <a:ext uri="{FF2B5EF4-FFF2-40B4-BE49-F238E27FC236}">
                <a16:creationId xmlns:a16="http://schemas.microsoft.com/office/drawing/2014/main" id="{3B15CDFC-ED81-0544-896C-9265976BD276}"/>
              </a:ext>
            </a:extLst>
          </p:cNvPr>
          <p:cNvPicPr>
            <a:picLocks noChangeAspect="1"/>
          </p:cNvPicPr>
          <p:nvPr/>
        </p:nvPicPr>
        <p:blipFill rotWithShape="1">
          <a:blip r:embed="rId11"/>
          <a:srcRect t="5904" b="3760"/>
          <a:stretch/>
        </p:blipFill>
        <p:spPr>
          <a:xfrm>
            <a:off x="9593690" y="4424290"/>
            <a:ext cx="1080000" cy="1318443"/>
          </a:xfrm>
          <a:prstGeom prst="rect">
            <a:avLst/>
          </a:prstGeom>
        </p:spPr>
      </p:pic>
      <p:pic>
        <p:nvPicPr>
          <p:cNvPr id="19" name="Picture 18" descr="A person standing in front of a building&#10;&#10;Description automatically generated">
            <a:extLst>
              <a:ext uri="{FF2B5EF4-FFF2-40B4-BE49-F238E27FC236}">
                <a16:creationId xmlns:a16="http://schemas.microsoft.com/office/drawing/2014/main" id="{51E7D9A6-6EB6-924B-ADEF-15EB9D450FE4}"/>
              </a:ext>
            </a:extLst>
          </p:cNvPr>
          <p:cNvPicPr>
            <a:picLocks noChangeAspect="1"/>
          </p:cNvPicPr>
          <p:nvPr/>
        </p:nvPicPr>
        <p:blipFill rotWithShape="1">
          <a:blip r:embed="rId12"/>
          <a:srcRect t="3762" b="10479"/>
          <a:stretch/>
        </p:blipFill>
        <p:spPr>
          <a:xfrm>
            <a:off x="8314849" y="2742077"/>
            <a:ext cx="1080000" cy="1318443"/>
          </a:xfrm>
          <a:prstGeom prst="rect">
            <a:avLst/>
          </a:prstGeom>
        </p:spPr>
      </p:pic>
      <p:pic>
        <p:nvPicPr>
          <p:cNvPr id="20" name="Picture 19" descr="A person posing for the camera&#10;&#10;Description automatically generated">
            <a:extLst>
              <a:ext uri="{FF2B5EF4-FFF2-40B4-BE49-F238E27FC236}">
                <a16:creationId xmlns:a16="http://schemas.microsoft.com/office/drawing/2014/main" id="{97C0411F-3B4C-B845-A829-145585436BFD}"/>
              </a:ext>
            </a:extLst>
          </p:cNvPr>
          <p:cNvPicPr>
            <a:picLocks noChangeAspect="1"/>
          </p:cNvPicPr>
          <p:nvPr/>
        </p:nvPicPr>
        <p:blipFill rotWithShape="1">
          <a:blip r:embed="rId13"/>
          <a:srcRect t="4846" b="14582"/>
          <a:stretch/>
        </p:blipFill>
        <p:spPr>
          <a:xfrm>
            <a:off x="7023155" y="4424288"/>
            <a:ext cx="1080000" cy="1318443"/>
          </a:xfrm>
          <a:prstGeom prst="rect">
            <a:avLst/>
          </a:prstGeom>
        </p:spPr>
      </p:pic>
      <p:pic>
        <p:nvPicPr>
          <p:cNvPr id="21" name="Picture 20" descr="A person smiling for the camera&#10;&#10;Description automatically generated">
            <a:extLst>
              <a:ext uri="{FF2B5EF4-FFF2-40B4-BE49-F238E27FC236}">
                <a16:creationId xmlns:a16="http://schemas.microsoft.com/office/drawing/2014/main" id="{361346B4-426C-D645-95FE-15820B5F2FEA}"/>
              </a:ext>
            </a:extLst>
          </p:cNvPr>
          <p:cNvPicPr>
            <a:picLocks noChangeAspect="1"/>
          </p:cNvPicPr>
          <p:nvPr/>
        </p:nvPicPr>
        <p:blipFill rotWithShape="1">
          <a:blip r:embed="rId14"/>
          <a:srcRect t="5323" b="11971"/>
          <a:stretch/>
        </p:blipFill>
        <p:spPr>
          <a:xfrm>
            <a:off x="8315728" y="4424288"/>
            <a:ext cx="1080000" cy="1318443"/>
          </a:xfrm>
          <a:prstGeom prst="rect">
            <a:avLst/>
          </a:prstGeom>
        </p:spPr>
      </p:pic>
      <p:pic>
        <p:nvPicPr>
          <p:cNvPr id="22" name="Picture 21" descr="A person posing for the camera&#10;&#10;Description automatically generated">
            <a:extLst>
              <a:ext uri="{FF2B5EF4-FFF2-40B4-BE49-F238E27FC236}">
                <a16:creationId xmlns:a16="http://schemas.microsoft.com/office/drawing/2014/main" id="{510D5F99-01A2-9E4D-B3CE-082426724A04}"/>
              </a:ext>
            </a:extLst>
          </p:cNvPr>
          <p:cNvPicPr>
            <a:picLocks noChangeAspect="1"/>
          </p:cNvPicPr>
          <p:nvPr/>
        </p:nvPicPr>
        <p:blipFill rotWithShape="1">
          <a:blip r:embed="rId15"/>
          <a:srcRect t="3359" b="12407"/>
          <a:stretch/>
        </p:blipFill>
        <p:spPr>
          <a:xfrm>
            <a:off x="6355605" y="999966"/>
            <a:ext cx="1080000" cy="1318443"/>
          </a:xfrm>
          <a:prstGeom prst="rect">
            <a:avLst/>
          </a:prstGeom>
        </p:spPr>
      </p:pic>
      <p:sp>
        <p:nvSpPr>
          <p:cNvPr id="23" name="TextBox 22">
            <a:extLst>
              <a:ext uri="{FF2B5EF4-FFF2-40B4-BE49-F238E27FC236}">
                <a16:creationId xmlns:a16="http://schemas.microsoft.com/office/drawing/2014/main" id="{1F1755FF-896D-BF42-8399-074CB45E7ADA}"/>
              </a:ext>
            </a:extLst>
          </p:cNvPr>
          <p:cNvSpPr txBox="1"/>
          <p:nvPr/>
        </p:nvSpPr>
        <p:spPr>
          <a:xfrm>
            <a:off x="5318696" y="2289835"/>
            <a:ext cx="578042" cy="276999"/>
          </a:xfrm>
          <a:prstGeom prst="rect">
            <a:avLst/>
          </a:prstGeom>
          <a:noFill/>
        </p:spPr>
        <p:txBody>
          <a:bodyPr wrap="none" rtlCol="0">
            <a:spAutoFit/>
          </a:bodyPr>
          <a:lstStyle/>
          <a:p>
            <a:pPr algn="ctr"/>
            <a:r>
              <a:rPr lang="en-US" sz="1200" dirty="0"/>
              <a:t>Karina</a:t>
            </a:r>
          </a:p>
        </p:txBody>
      </p:sp>
      <p:sp>
        <p:nvSpPr>
          <p:cNvPr id="24" name="TextBox 23">
            <a:extLst>
              <a:ext uri="{FF2B5EF4-FFF2-40B4-BE49-F238E27FC236}">
                <a16:creationId xmlns:a16="http://schemas.microsoft.com/office/drawing/2014/main" id="{0F8426CD-B843-344D-8CE0-0386673F695E}"/>
              </a:ext>
            </a:extLst>
          </p:cNvPr>
          <p:cNvSpPr txBox="1"/>
          <p:nvPr/>
        </p:nvSpPr>
        <p:spPr>
          <a:xfrm>
            <a:off x="6639356" y="2289835"/>
            <a:ext cx="508473" cy="276999"/>
          </a:xfrm>
          <a:prstGeom prst="rect">
            <a:avLst/>
          </a:prstGeom>
          <a:noFill/>
        </p:spPr>
        <p:txBody>
          <a:bodyPr wrap="none" rtlCol="0">
            <a:spAutoFit/>
          </a:bodyPr>
          <a:lstStyle/>
          <a:p>
            <a:pPr algn="ctr"/>
            <a:r>
              <a:rPr lang="en-US" sz="1200" dirty="0"/>
              <a:t>Susie</a:t>
            </a:r>
          </a:p>
        </p:txBody>
      </p:sp>
      <p:sp>
        <p:nvSpPr>
          <p:cNvPr id="25" name="TextBox 24">
            <a:extLst>
              <a:ext uri="{FF2B5EF4-FFF2-40B4-BE49-F238E27FC236}">
                <a16:creationId xmlns:a16="http://schemas.microsoft.com/office/drawing/2014/main" id="{7E27B2F5-5373-1941-9DBD-B2471983B35C}"/>
              </a:ext>
            </a:extLst>
          </p:cNvPr>
          <p:cNvSpPr txBox="1"/>
          <p:nvPr/>
        </p:nvSpPr>
        <p:spPr>
          <a:xfrm>
            <a:off x="8006983" y="2289835"/>
            <a:ext cx="344966" cy="276999"/>
          </a:xfrm>
          <a:prstGeom prst="rect">
            <a:avLst/>
          </a:prstGeom>
          <a:noFill/>
        </p:spPr>
        <p:txBody>
          <a:bodyPr wrap="none" rtlCol="0">
            <a:spAutoFit/>
          </a:bodyPr>
          <a:lstStyle/>
          <a:p>
            <a:pPr algn="ctr"/>
            <a:r>
              <a:rPr lang="en-US" sz="1200" dirty="0"/>
              <a:t>Liz</a:t>
            </a:r>
          </a:p>
        </p:txBody>
      </p:sp>
      <p:sp>
        <p:nvSpPr>
          <p:cNvPr id="26" name="TextBox 25">
            <a:extLst>
              <a:ext uri="{FF2B5EF4-FFF2-40B4-BE49-F238E27FC236}">
                <a16:creationId xmlns:a16="http://schemas.microsoft.com/office/drawing/2014/main" id="{83FAEFB3-2C46-7B49-8063-6FCEF352754C}"/>
              </a:ext>
            </a:extLst>
          </p:cNvPr>
          <p:cNvSpPr txBox="1"/>
          <p:nvPr/>
        </p:nvSpPr>
        <p:spPr>
          <a:xfrm>
            <a:off x="4762221" y="4019107"/>
            <a:ext cx="494879" cy="276999"/>
          </a:xfrm>
          <a:prstGeom prst="rect">
            <a:avLst/>
          </a:prstGeom>
          <a:noFill/>
        </p:spPr>
        <p:txBody>
          <a:bodyPr wrap="none" rtlCol="0">
            <a:spAutoFit/>
          </a:bodyPr>
          <a:lstStyle/>
          <a:p>
            <a:pPr algn="ctr"/>
            <a:r>
              <a:rPr lang="en-US" sz="1200" dirty="0"/>
              <a:t>Katia</a:t>
            </a:r>
          </a:p>
        </p:txBody>
      </p:sp>
      <p:sp>
        <p:nvSpPr>
          <p:cNvPr id="27" name="TextBox 26">
            <a:extLst>
              <a:ext uri="{FF2B5EF4-FFF2-40B4-BE49-F238E27FC236}">
                <a16:creationId xmlns:a16="http://schemas.microsoft.com/office/drawing/2014/main" id="{B47ED6A8-EE62-4740-BA5B-AAC30BD6D2E7}"/>
              </a:ext>
            </a:extLst>
          </p:cNvPr>
          <p:cNvSpPr txBox="1"/>
          <p:nvPr/>
        </p:nvSpPr>
        <p:spPr>
          <a:xfrm>
            <a:off x="7263498" y="4019045"/>
            <a:ext cx="616451" cy="276999"/>
          </a:xfrm>
          <a:prstGeom prst="rect">
            <a:avLst/>
          </a:prstGeom>
          <a:noFill/>
        </p:spPr>
        <p:txBody>
          <a:bodyPr wrap="none" rtlCol="0">
            <a:spAutoFit/>
          </a:bodyPr>
          <a:lstStyle/>
          <a:p>
            <a:pPr algn="ctr"/>
            <a:r>
              <a:rPr lang="en-US" sz="1200" dirty="0"/>
              <a:t>Kristen</a:t>
            </a:r>
          </a:p>
        </p:txBody>
      </p:sp>
      <p:sp>
        <p:nvSpPr>
          <p:cNvPr id="28" name="TextBox 27">
            <a:extLst>
              <a:ext uri="{FF2B5EF4-FFF2-40B4-BE49-F238E27FC236}">
                <a16:creationId xmlns:a16="http://schemas.microsoft.com/office/drawing/2014/main" id="{73AD2FD3-7F51-F543-A050-D0E8CB08F28D}"/>
              </a:ext>
            </a:extLst>
          </p:cNvPr>
          <p:cNvSpPr txBox="1"/>
          <p:nvPr/>
        </p:nvSpPr>
        <p:spPr>
          <a:xfrm>
            <a:off x="8568737" y="4019045"/>
            <a:ext cx="577722" cy="276999"/>
          </a:xfrm>
          <a:prstGeom prst="rect">
            <a:avLst/>
          </a:prstGeom>
          <a:noFill/>
        </p:spPr>
        <p:txBody>
          <a:bodyPr wrap="none" rtlCol="0">
            <a:spAutoFit/>
          </a:bodyPr>
          <a:lstStyle/>
          <a:p>
            <a:pPr algn="ctr"/>
            <a:r>
              <a:rPr lang="en-US" sz="1200" dirty="0"/>
              <a:t>Nicole</a:t>
            </a:r>
          </a:p>
        </p:txBody>
      </p:sp>
      <p:sp>
        <p:nvSpPr>
          <p:cNvPr id="29" name="TextBox 28">
            <a:extLst>
              <a:ext uri="{FF2B5EF4-FFF2-40B4-BE49-F238E27FC236}">
                <a16:creationId xmlns:a16="http://schemas.microsoft.com/office/drawing/2014/main" id="{D204E46F-A2F2-3E40-A98C-B12E24A9D9E5}"/>
              </a:ext>
            </a:extLst>
          </p:cNvPr>
          <p:cNvSpPr txBox="1"/>
          <p:nvPr/>
        </p:nvSpPr>
        <p:spPr>
          <a:xfrm>
            <a:off x="9869084" y="4004617"/>
            <a:ext cx="545342" cy="276999"/>
          </a:xfrm>
          <a:prstGeom prst="rect">
            <a:avLst/>
          </a:prstGeom>
          <a:noFill/>
        </p:spPr>
        <p:txBody>
          <a:bodyPr wrap="none" rtlCol="0">
            <a:spAutoFit/>
          </a:bodyPr>
          <a:lstStyle/>
          <a:p>
            <a:pPr algn="ctr"/>
            <a:r>
              <a:rPr lang="en-US" sz="1200" dirty="0"/>
              <a:t>Hollie</a:t>
            </a:r>
          </a:p>
        </p:txBody>
      </p:sp>
      <p:sp>
        <p:nvSpPr>
          <p:cNvPr id="30" name="TextBox 29">
            <a:extLst>
              <a:ext uri="{FF2B5EF4-FFF2-40B4-BE49-F238E27FC236}">
                <a16:creationId xmlns:a16="http://schemas.microsoft.com/office/drawing/2014/main" id="{D0B1ED48-D426-484B-A1B8-99D8ECAFD45B}"/>
              </a:ext>
            </a:extLst>
          </p:cNvPr>
          <p:cNvSpPr txBox="1"/>
          <p:nvPr/>
        </p:nvSpPr>
        <p:spPr>
          <a:xfrm>
            <a:off x="4742075" y="5700887"/>
            <a:ext cx="537647" cy="276999"/>
          </a:xfrm>
          <a:prstGeom prst="rect">
            <a:avLst/>
          </a:prstGeom>
          <a:noFill/>
        </p:spPr>
        <p:txBody>
          <a:bodyPr wrap="none" rtlCol="0">
            <a:spAutoFit/>
          </a:bodyPr>
          <a:lstStyle/>
          <a:p>
            <a:pPr algn="ctr"/>
            <a:r>
              <a:rPr lang="en-US" sz="1200" dirty="0"/>
              <a:t>Jenny</a:t>
            </a:r>
          </a:p>
        </p:txBody>
      </p:sp>
      <p:sp>
        <p:nvSpPr>
          <p:cNvPr id="31" name="TextBox 30">
            <a:extLst>
              <a:ext uri="{FF2B5EF4-FFF2-40B4-BE49-F238E27FC236}">
                <a16:creationId xmlns:a16="http://schemas.microsoft.com/office/drawing/2014/main" id="{601747D5-A1F7-CB43-893E-8F901E98D5F8}"/>
              </a:ext>
            </a:extLst>
          </p:cNvPr>
          <p:cNvSpPr txBox="1"/>
          <p:nvPr/>
        </p:nvSpPr>
        <p:spPr>
          <a:xfrm>
            <a:off x="6008657" y="5707260"/>
            <a:ext cx="551305" cy="276999"/>
          </a:xfrm>
          <a:prstGeom prst="rect">
            <a:avLst/>
          </a:prstGeom>
          <a:noFill/>
        </p:spPr>
        <p:txBody>
          <a:bodyPr wrap="none" rtlCol="0">
            <a:spAutoFit/>
          </a:bodyPr>
          <a:lstStyle/>
          <a:p>
            <a:pPr algn="ctr"/>
            <a:r>
              <a:rPr lang="en-US" sz="1200" dirty="0" err="1"/>
              <a:t>Ceren</a:t>
            </a:r>
            <a:endParaRPr lang="en-US" sz="1200" dirty="0"/>
          </a:p>
        </p:txBody>
      </p:sp>
      <p:sp>
        <p:nvSpPr>
          <p:cNvPr id="32" name="TextBox 31">
            <a:extLst>
              <a:ext uri="{FF2B5EF4-FFF2-40B4-BE49-F238E27FC236}">
                <a16:creationId xmlns:a16="http://schemas.microsoft.com/office/drawing/2014/main" id="{89C5575A-D4FA-EC4A-A534-1C848D118EBB}"/>
              </a:ext>
            </a:extLst>
          </p:cNvPr>
          <p:cNvSpPr txBox="1"/>
          <p:nvPr/>
        </p:nvSpPr>
        <p:spPr>
          <a:xfrm>
            <a:off x="7285493" y="5707260"/>
            <a:ext cx="569387" cy="276999"/>
          </a:xfrm>
          <a:prstGeom prst="rect">
            <a:avLst/>
          </a:prstGeom>
          <a:noFill/>
        </p:spPr>
        <p:txBody>
          <a:bodyPr wrap="none" rtlCol="0">
            <a:spAutoFit/>
          </a:bodyPr>
          <a:lstStyle/>
          <a:p>
            <a:pPr algn="ctr"/>
            <a:r>
              <a:rPr lang="en-US" sz="1200" dirty="0"/>
              <a:t>Shaun</a:t>
            </a:r>
          </a:p>
        </p:txBody>
      </p:sp>
      <p:sp>
        <p:nvSpPr>
          <p:cNvPr id="33" name="TextBox 32">
            <a:extLst>
              <a:ext uri="{FF2B5EF4-FFF2-40B4-BE49-F238E27FC236}">
                <a16:creationId xmlns:a16="http://schemas.microsoft.com/office/drawing/2014/main" id="{2CA72E2C-0191-7C4F-8638-83411D840AB4}"/>
              </a:ext>
            </a:extLst>
          </p:cNvPr>
          <p:cNvSpPr txBox="1"/>
          <p:nvPr/>
        </p:nvSpPr>
        <p:spPr>
          <a:xfrm>
            <a:off x="8451978" y="5707260"/>
            <a:ext cx="808170" cy="276999"/>
          </a:xfrm>
          <a:prstGeom prst="rect">
            <a:avLst/>
          </a:prstGeom>
          <a:noFill/>
        </p:spPr>
        <p:txBody>
          <a:bodyPr wrap="none" rtlCol="0">
            <a:spAutoFit/>
          </a:bodyPr>
          <a:lstStyle/>
          <a:p>
            <a:pPr algn="ctr"/>
            <a:r>
              <a:rPr lang="en-US" sz="1200" dirty="0"/>
              <a:t>Stephanie</a:t>
            </a:r>
          </a:p>
        </p:txBody>
      </p:sp>
      <p:sp>
        <p:nvSpPr>
          <p:cNvPr id="34" name="TextBox 33">
            <a:extLst>
              <a:ext uri="{FF2B5EF4-FFF2-40B4-BE49-F238E27FC236}">
                <a16:creationId xmlns:a16="http://schemas.microsoft.com/office/drawing/2014/main" id="{D622C5AC-37C5-704A-A4AB-56C58A0239A1}"/>
              </a:ext>
            </a:extLst>
          </p:cNvPr>
          <p:cNvSpPr txBox="1"/>
          <p:nvPr/>
        </p:nvSpPr>
        <p:spPr>
          <a:xfrm>
            <a:off x="9887250" y="5707260"/>
            <a:ext cx="499111" cy="276999"/>
          </a:xfrm>
          <a:prstGeom prst="rect">
            <a:avLst/>
          </a:prstGeom>
          <a:noFill/>
        </p:spPr>
        <p:txBody>
          <a:bodyPr wrap="none" rtlCol="0">
            <a:spAutoFit/>
          </a:bodyPr>
          <a:lstStyle/>
          <a:p>
            <a:pPr algn="ctr"/>
            <a:r>
              <a:rPr lang="en-US" sz="1200" dirty="0"/>
              <a:t>Lydia</a:t>
            </a:r>
          </a:p>
        </p:txBody>
      </p:sp>
      <p:pic>
        <p:nvPicPr>
          <p:cNvPr id="4" name="Picture 3" descr="A person smiling for the camera&#10;&#10;Description automatically generated">
            <a:extLst>
              <a:ext uri="{FF2B5EF4-FFF2-40B4-BE49-F238E27FC236}">
                <a16:creationId xmlns:a16="http://schemas.microsoft.com/office/drawing/2014/main" id="{1E5306AC-D6B0-F546-A141-1B773E80CBA8}"/>
              </a:ext>
            </a:extLst>
          </p:cNvPr>
          <p:cNvPicPr>
            <a:picLocks noChangeAspect="1"/>
          </p:cNvPicPr>
          <p:nvPr/>
        </p:nvPicPr>
        <p:blipFill rotWithShape="1">
          <a:blip r:embed="rId16"/>
          <a:srcRect b="17724"/>
          <a:stretch/>
        </p:blipFill>
        <p:spPr>
          <a:xfrm>
            <a:off x="5752472" y="2727644"/>
            <a:ext cx="1080000" cy="1332872"/>
          </a:xfrm>
          <a:prstGeom prst="rect">
            <a:avLst/>
          </a:prstGeom>
        </p:spPr>
      </p:pic>
      <p:pic>
        <p:nvPicPr>
          <p:cNvPr id="6" name="Picture 5" descr="A person wearing glasses and looking at the camera&#10;&#10;Description automatically generated">
            <a:extLst>
              <a:ext uri="{FF2B5EF4-FFF2-40B4-BE49-F238E27FC236}">
                <a16:creationId xmlns:a16="http://schemas.microsoft.com/office/drawing/2014/main" id="{8B46A96A-D683-F840-BA51-080362151BF6}"/>
              </a:ext>
            </a:extLst>
          </p:cNvPr>
          <p:cNvPicPr>
            <a:picLocks noChangeAspect="1"/>
          </p:cNvPicPr>
          <p:nvPr/>
        </p:nvPicPr>
        <p:blipFill rotWithShape="1">
          <a:blip r:embed="rId17"/>
          <a:srcRect b="18363"/>
          <a:stretch/>
        </p:blipFill>
        <p:spPr>
          <a:xfrm>
            <a:off x="8918708" y="999966"/>
            <a:ext cx="1080000" cy="1325563"/>
          </a:xfrm>
          <a:prstGeom prst="rect">
            <a:avLst/>
          </a:prstGeom>
        </p:spPr>
      </p:pic>
      <p:sp>
        <p:nvSpPr>
          <p:cNvPr id="35" name="TextBox 34">
            <a:extLst>
              <a:ext uri="{FF2B5EF4-FFF2-40B4-BE49-F238E27FC236}">
                <a16:creationId xmlns:a16="http://schemas.microsoft.com/office/drawing/2014/main" id="{25179348-4026-F844-B9A0-7B2AC0A682A2}"/>
              </a:ext>
            </a:extLst>
          </p:cNvPr>
          <p:cNvSpPr txBox="1"/>
          <p:nvPr/>
        </p:nvSpPr>
        <p:spPr>
          <a:xfrm>
            <a:off x="9196008" y="2320253"/>
            <a:ext cx="525401" cy="276999"/>
          </a:xfrm>
          <a:prstGeom prst="rect">
            <a:avLst/>
          </a:prstGeom>
          <a:noFill/>
        </p:spPr>
        <p:txBody>
          <a:bodyPr wrap="none" rtlCol="0">
            <a:spAutoFit/>
          </a:bodyPr>
          <a:lstStyle/>
          <a:p>
            <a:pPr algn="ctr"/>
            <a:r>
              <a:rPr lang="en-US" sz="1200" dirty="0"/>
              <a:t>Steve</a:t>
            </a:r>
          </a:p>
        </p:txBody>
      </p:sp>
      <p:sp>
        <p:nvSpPr>
          <p:cNvPr id="36" name="TextBox 35">
            <a:extLst>
              <a:ext uri="{FF2B5EF4-FFF2-40B4-BE49-F238E27FC236}">
                <a16:creationId xmlns:a16="http://schemas.microsoft.com/office/drawing/2014/main" id="{D96DEE2B-3102-9742-B7EB-15C9B1276F37}"/>
              </a:ext>
            </a:extLst>
          </p:cNvPr>
          <p:cNvSpPr txBox="1"/>
          <p:nvPr/>
        </p:nvSpPr>
        <p:spPr>
          <a:xfrm>
            <a:off x="5972629" y="4019045"/>
            <a:ext cx="668774" cy="276999"/>
          </a:xfrm>
          <a:prstGeom prst="rect">
            <a:avLst/>
          </a:prstGeom>
          <a:noFill/>
        </p:spPr>
        <p:txBody>
          <a:bodyPr wrap="none" rtlCol="0">
            <a:spAutoFit/>
          </a:bodyPr>
          <a:lstStyle/>
          <a:p>
            <a:pPr algn="ctr"/>
            <a:r>
              <a:rPr lang="en-US" sz="1200" dirty="0"/>
              <a:t>Hannah</a:t>
            </a:r>
          </a:p>
        </p:txBody>
      </p:sp>
    </p:spTree>
    <p:extLst>
      <p:ext uri="{BB962C8B-B14F-4D97-AF65-F5344CB8AC3E}">
        <p14:creationId xmlns:p14="http://schemas.microsoft.com/office/powerpoint/2010/main" val="321622598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stdoc Academy PowerPoint template" id="{0C7AAE44-EF5F-3B40-B909-C4BF0D1E9FF0}" vid="{64F192F5-E0A0-F142-A84F-24FEEC5D52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TotalTime>
  <Words>492</Words>
  <Application>Microsoft Office PowerPoint</Application>
  <PresentationFormat>Widescreen</PresentationFormat>
  <Paragraphs>100</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Myriad Pro</vt:lpstr>
      <vt:lpstr>Myriad Pro Semibold</vt:lpstr>
      <vt:lpstr>Office Theme</vt:lpstr>
      <vt:lpstr>PowerPoint Presentation</vt:lpstr>
      <vt:lpstr>PowerPoint Presentation</vt:lpstr>
      <vt:lpstr>PowerPoint Presentation</vt:lpstr>
      <vt:lpstr>The composition</vt:lpstr>
      <vt:lpstr>Senior members of the University</vt:lpstr>
      <vt:lpstr>Why are we here?</vt:lpstr>
      <vt:lpstr>Research culture</vt:lpstr>
      <vt:lpstr>Keeping you informed</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nh382</dc:creator>
  <cp:lastModifiedBy>Shaun Ballisat</cp:lastModifiedBy>
  <cp:revision>15</cp:revision>
  <dcterms:created xsi:type="dcterms:W3CDTF">2020-07-09T21:43:09Z</dcterms:created>
  <dcterms:modified xsi:type="dcterms:W3CDTF">2021-04-13T09:50:51Z</dcterms:modified>
</cp:coreProperties>
</file>