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652"/>
  </p:normalViewPr>
  <p:slideViewPr>
    <p:cSldViewPr snapToGrid="0">
      <p:cViewPr varScale="1">
        <p:scale>
          <a:sx n="103" d="100"/>
          <a:sy n="103" d="100"/>
        </p:scale>
        <p:origin x="8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AC92C-1D5C-B946-92EF-EF1D7C9427EA}" type="datetimeFigureOut">
              <a:rPr lang="en-US" smtClean="0"/>
              <a:t>11/6/23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8640D-B52A-C146-83E2-9C4C8AAC3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8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B1522-9BF0-4302-BDAD-06762CF0DCE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227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28F04-2516-FB59-B9DA-89C87B4DA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0D1692-AA45-E0A4-E789-4D878D04E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2B04B-4AD6-A511-6637-3AE48FEEC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2E87-9EEF-C744-A3EA-0824CFE653C3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93380-27E6-DBDB-A368-E159F420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11C13-9804-942F-4A52-00345A3D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B6C5-6A07-8A47-9C3D-DEA135B4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2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0961D-68F6-9F29-A651-08DCA673F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140206-A175-EE7A-B305-72DD31040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47A45-4B3A-F1AE-DE6B-5CE7D235B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2E87-9EEF-C744-A3EA-0824CFE653C3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49972-E78A-187B-172B-8B23DEAA9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1F770-4C09-7E88-A269-1F31B81F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B6C5-6A07-8A47-9C3D-DEA135B4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72E9CB-02AC-2D7A-8292-C52B32D39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604BA0-6062-A58A-5327-AE7FF2FAD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DEDC2-E683-406C-D584-23BD380CF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2E87-9EEF-C744-A3EA-0824CFE653C3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20936-C223-B614-281D-9B31CEFFD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C689C-136C-F21E-1329-BB3238BA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B6C5-6A07-8A47-9C3D-DEA135B4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5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BC598-0A18-4028-BA07-096499EC2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70BAC-6696-41F5-199E-EA081EC52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AEF60-32D9-8BBB-A947-CBECA813E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2E87-9EEF-C744-A3EA-0824CFE653C3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DC7EA-A484-616E-046A-C62AEEC1B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65CB7-625B-EEA9-E454-779F6D775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B6C5-6A07-8A47-9C3D-DEA135B4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3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9130E-FBC5-95A2-DF30-15D6DDC8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6CE38-DB4B-A4C4-DFBF-5B048C36F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A3AB9-2120-EFE9-B7D6-E6F45050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2E87-9EEF-C744-A3EA-0824CFE653C3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BE6EB-9D41-9D12-5573-DFD528308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856B1-1CDD-0751-79A7-2E59ABDC0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B6C5-6A07-8A47-9C3D-DEA135B4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2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4B378-1540-52B5-0DF7-30D0608DF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6F713-AEAC-B189-F058-710CD8269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6B071-442F-5983-82BC-7499E1AB7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13820-572E-2043-41B4-16111CB92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2E87-9EEF-C744-A3EA-0824CFE653C3}" type="datetimeFigureOut">
              <a:rPr lang="en-US" smtClean="0"/>
              <a:t>11/6/23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94E691-9C77-0FDA-3420-507BD4826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DBF85-B1FE-7632-0753-A3C6616F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B6C5-6A07-8A47-9C3D-DEA135B4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11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96403-20FA-CF72-2BF2-969A2F237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4BB2B-787D-E06D-6811-21DA92606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34DF3-E293-07E9-EB12-9BF3942EC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D14E8-7C59-B657-3E9D-BCAA60224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C7E8D7-948B-5BB0-40B0-BAF20B8B91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62F610-57AB-3DB2-9400-655E66C18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2E87-9EEF-C744-A3EA-0824CFE653C3}" type="datetimeFigureOut">
              <a:rPr lang="en-US" smtClean="0"/>
              <a:t>11/6/23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3C65F1-73E2-448F-A03B-CDA26D663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6FF079-035F-013C-DB49-181460A5E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B6C5-6A07-8A47-9C3D-DEA135B4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176E9-AC5F-9DD6-0970-7AAF814EF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75E400-DE64-8699-B4BF-2E49E49F7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2E87-9EEF-C744-A3EA-0824CFE653C3}" type="datetimeFigureOut">
              <a:rPr lang="en-US" smtClean="0"/>
              <a:t>11/6/23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E0A126-FCE1-1998-AA00-BD73EF789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32F89E-23B7-DD57-1E2B-C16E557A3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B6C5-6A07-8A47-9C3D-DEA135B4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4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D0EFC5-1770-91D6-146E-06CDB24BA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2E87-9EEF-C744-A3EA-0824CFE653C3}" type="datetimeFigureOut">
              <a:rPr lang="en-US" smtClean="0"/>
              <a:t>11/6/23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807DB-0278-7C36-4B79-84F20CD99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00821-3CAC-4EBD-5AB8-8AF217BFB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B6C5-6A07-8A47-9C3D-DEA135B4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5A253-E9A6-5926-7111-7136C32A4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C7A23-674E-36F2-A715-757EFF80A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8DD5B-5BCF-D7AA-1899-8014D910A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C1AEA-B774-358F-1875-EAE423927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2E87-9EEF-C744-A3EA-0824CFE653C3}" type="datetimeFigureOut">
              <a:rPr lang="en-US" smtClean="0"/>
              <a:t>11/6/23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6F8A35-6E93-5F03-9B7A-46DB66B0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29240-16CF-43B6-EA8D-99610CF74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B6C5-6A07-8A47-9C3D-DEA135B4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5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BC65C-8BCB-C523-9BAA-2729DF0A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6739F4-F875-94E8-F9B4-89E41B2EB6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F03B9-B7B1-8B89-9A1A-FFB18F4A2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E85C9-320F-C891-AECC-97FADAA93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2E87-9EEF-C744-A3EA-0824CFE653C3}" type="datetimeFigureOut">
              <a:rPr lang="en-US" smtClean="0"/>
              <a:t>11/6/23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058BB-F011-F934-5D16-74E2B7736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A27BB-CB7D-D24F-29F3-A089476E5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B6C5-6A07-8A47-9C3D-DEA135B4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4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817BCE-1153-D750-E7FE-60F590432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F56FE-980A-6AD1-D4D2-86491F377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53B88-0C5C-DBEF-90FD-86C6800FD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32E87-9EEF-C744-A3EA-0824CFE653C3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8B93-3E83-7217-BEB0-F415273B4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6C9C4-D87D-4A71-B8DB-663E5713B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EB6C5-6A07-8A47-9C3D-DEA135B4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9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ostdocacademy.cam.ac.uk/" TargetMode="Externa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67BA8A4-6251-B64A-9C1E-8F2BC74F8E48}"/>
              </a:ext>
            </a:extLst>
          </p:cNvPr>
          <p:cNvSpPr/>
          <p:nvPr/>
        </p:nvSpPr>
        <p:spPr>
          <a:xfrm>
            <a:off x="435429" y="1267689"/>
            <a:ext cx="4285714" cy="1714286"/>
          </a:xfrm>
          <a:prstGeom prst="rect">
            <a:avLst/>
          </a:prstGeom>
          <a:solidFill>
            <a:srgbClr val="0F525A"/>
          </a:solidFill>
          <a:ln w="38100">
            <a:solidFill>
              <a:srgbClr val="0F5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8119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714"/>
              </a:spcAft>
            </a:pPr>
            <a:r>
              <a:rPr lang="en-US" sz="2286" b="1" dirty="0"/>
              <a:t>Information</a:t>
            </a:r>
          </a:p>
          <a:p>
            <a:pPr algn="ctr">
              <a:lnSpc>
                <a:spcPct val="90000"/>
              </a:lnSpc>
              <a:spcBef>
                <a:spcPts val="194"/>
              </a:spcBef>
            </a:pPr>
            <a:r>
              <a:rPr lang="en-US" sz="1571" i="1" dirty="0"/>
              <a:t>Bringing postdocs the information they </a:t>
            </a:r>
          </a:p>
          <a:p>
            <a:pPr algn="ctr">
              <a:lnSpc>
                <a:spcPct val="90000"/>
              </a:lnSpc>
              <a:spcBef>
                <a:spcPts val="194"/>
              </a:spcBef>
            </a:pPr>
            <a:r>
              <a:rPr lang="en-US" sz="1571" i="1" dirty="0"/>
              <a:t>need when they need it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7BA8A4-6251-B64A-9C1E-8F2BC74F8E48}"/>
              </a:ext>
            </a:extLst>
          </p:cNvPr>
          <p:cNvSpPr/>
          <p:nvPr/>
        </p:nvSpPr>
        <p:spPr>
          <a:xfrm>
            <a:off x="4962134" y="1267689"/>
            <a:ext cx="4285714" cy="1714286"/>
          </a:xfrm>
          <a:prstGeom prst="rect">
            <a:avLst/>
          </a:prstGeom>
          <a:solidFill>
            <a:srgbClr val="0F525A"/>
          </a:solidFill>
          <a:ln w="38100">
            <a:solidFill>
              <a:srgbClr val="0F5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8119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714"/>
              </a:spcAft>
            </a:pPr>
            <a:r>
              <a:rPr lang="en-US" sz="2286" b="1" dirty="0"/>
              <a:t>Community</a:t>
            </a:r>
          </a:p>
          <a:p>
            <a:pPr algn="ctr">
              <a:lnSpc>
                <a:spcPct val="90000"/>
              </a:lnSpc>
              <a:spcBef>
                <a:spcPts val="194"/>
              </a:spcBef>
            </a:pPr>
            <a:r>
              <a:rPr lang="en-GB" sz="1571" i="1" dirty="0"/>
              <a:t>A sense of belonging for all postdocs</a:t>
            </a:r>
          </a:p>
          <a:p>
            <a:pPr algn="ctr">
              <a:lnSpc>
                <a:spcPct val="90000"/>
              </a:lnSpc>
              <a:spcBef>
                <a:spcPts val="194"/>
              </a:spcBef>
            </a:pPr>
            <a:endParaRPr lang="en-GB" sz="1571" i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7BA8A4-6251-B64A-9C1E-8F2BC74F8E48}"/>
              </a:ext>
            </a:extLst>
          </p:cNvPr>
          <p:cNvSpPr/>
          <p:nvPr/>
        </p:nvSpPr>
        <p:spPr>
          <a:xfrm>
            <a:off x="435429" y="3008006"/>
            <a:ext cx="4285714" cy="1714286"/>
          </a:xfrm>
          <a:prstGeom prst="rect">
            <a:avLst/>
          </a:prstGeom>
          <a:solidFill>
            <a:srgbClr val="0F525A"/>
          </a:solidFill>
          <a:ln w="38100">
            <a:solidFill>
              <a:srgbClr val="0F5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8119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714"/>
              </a:spcAft>
            </a:pPr>
            <a:r>
              <a:rPr lang="en-US" sz="2286" b="1" dirty="0"/>
              <a:t>Advocacy</a:t>
            </a:r>
          </a:p>
          <a:p>
            <a:pPr algn="ctr">
              <a:lnSpc>
                <a:spcPct val="90000"/>
              </a:lnSpc>
              <a:spcBef>
                <a:spcPts val="194"/>
              </a:spcBef>
            </a:pPr>
            <a:r>
              <a:rPr lang="en-GB" sz="1571" i="1" dirty="0"/>
              <a:t>Working with the community to solve issues</a:t>
            </a:r>
          </a:p>
          <a:p>
            <a:pPr algn="ctr">
              <a:lnSpc>
                <a:spcPct val="90000"/>
              </a:lnSpc>
              <a:spcBef>
                <a:spcPts val="194"/>
              </a:spcBef>
            </a:pPr>
            <a:endParaRPr lang="en-GB" sz="1571" i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67BA8A4-6251-B64A-9C1E-8F2BC74F8E48}"/>
              </a:ext>
            </a:extLst>
          </p:cNvPr>
          <p:cNvSpPr/>
          <p:nvPr/>
        </p:nvSpPr>
        <p:spPr>
          <a:xfrm>
            <a:off x="4962134" y="3008006"/>
            <a:ext cx="4285714" cy="1714286"/>
          </a:xfrm>
          <a:prstGeom prst="rect">
            <a:avLst/>
          </a:prstGeom>
          <a:solidFill>
            <a:srgbClr val="0F525A"/>
          </a:solidFill>
          <a:ln w="38100">
            <a:solidFill>
              <a:srgbClr val="0F5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8119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714"/>
              </a:spcAft>
            </a:pPr>
            <a:r>
              <a:rPr lang="en-US" sz="2286" b="1" dirty="0"/>
              <a:t>Professional Development</a:t>
            </a:r>
          </a:p>
          <a:p>
            <a:pPr algn="ctr">
              <a:lnSpc>
                <a:spcPct val="90000"/>
              </a:lnSpc>
              <a:spcBef>
                <a:spcPts val="194"/>
              </a:spcBef>
            </a:pPr>
            <a:r>
              <a:rPr lang="en-GB" sz="1571" i="1" dirty="0"/>
              <a:t>Helping you to develop for your current role</a:t>
            </a:r>
          </a:p>
          <a:p>
            <a:pPr algn="ctr">
              <a:lnSpc>
                <a:spcPct val="90000"/>
              </a:lnSpc>
              <a:spcBef>
                <a:spcPts val="194"/>
              </a:spcBef>
            </a:pPr>
            <a:r>
              <a:rPr lang="en-GB" sz="1571" i="1" dirty="0"/>
              <a:t>and beyond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C3D6F96-E9FA-D847-86C1-6D9F9DFD59AD}"/>
              </a:ext>
            </a:extLst>
          </p:cNvPr>
          <p:cNvSpPr/>
          <p:nvPr/>
        </p:nvSpPr>
        <p:spPr>
          <a:xfrm>
            <a:off x="4013200" y="2076194"/>
            <a:ext cx="1662999" cy="166299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F5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1" dirty="0"/>
          </a:p>
        </p:txBody>
      </p:sp>
      <p:sp>
        <p:nvSpPr>
          <p:cNvPr id="23" name="Rectangle 22"/>
          <p:cNvSpPr/>
          <p:nvPr/>
        </p:nvSpPr>
        <p:spPr>
          <a:xfrm rot="16200000">
            <a:off x="1837825" y="3617020"/>
            <a:ext cx="6017143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91"/>
          </a:p>
        </p:txBody>
      </p:sp>
      <p:sp>
        <p:nvSpPr>
          <p:cNvPr id="22" name="Rectangle 21"/>
          <p:cNvSpPr/>
          <p:nvPr/>
        </p:nvSpPr>
        <p:spPr>
          <a:xfrm>
            <a:off x="311021" y="2839767"/>
            <a:ext cx="9128449" cy="145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9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BEAEB9-C02B-9248-9825-5C5A7FDEF547}"/>
              </a:ext>
            </a:extLst>
          </p:cNvPr>
          <p:cNvSpPr/>
          <p:nvPr/>
        </p:nvSpPr>
        <p:spPr>
          <a:xfrm>
            <a:off x="4180371" y="2243365"/>
            <a:ext cx="1328657" cy="1328657"/>
          </a:xfrm>
          <a:prstGeom prst="ellipse">
            <a:avLst/>
          </a:prstGeom>
          <a:solidFill>
            <a:srgbClr val="85AF9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429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Enable postdocs to realise their potential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35428" y="504408"/>
            <a:ext cx="8796996" cy="513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38" b="1" dirty="0">
                <a:solidFill>
                  <a:schemeClr val="bg2">
                    <a:lumMod val="25000"/>
                  </a:schemeClr>
                </a:solidFill>
              </a:rPr>
              <a:t>University of Cambridge Postdoc Academy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C850DE-FF34-E346-8C0F-532153967F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98214" y="2733"/>
            <a:ext cx="2593786" cy="685912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497" y="312815"/>
            <a:ext cx="1576733" cy="34285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A2866DD-0CC9-1741-95D3-724E7BF4DB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428" y="4273809"/>
            <a:ext cx="8873377" cy="2256592"/>
          </a:xfrm>
          <a:prstGeom prst="rect">
            <a:avLst/>
          </a:prstGeom>
          <a:ln w="38100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0FEFB8-E344-BA29-7816-B8AB373F8653}"/>
              </a:ext>
            </a:extLst>
          </p:cNvPr>
          <p:cNvSpPr txBox="1"/>
          <p:nvPr/>
        </p:nvSpPr>
        <p:spPr>
          <a:xfrm>
            <a:off x="1795670" y="6496737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www.postdocacademy.cam.ac.uk</a:t>
            </a:r>
            <a:r>
              <a:rPr lang="en-GB" sz="18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098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60</Words>
  <Application>Microsoft Macintosh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Hayward</dc:creator>
  <cp:lastModifiedBy>Jennifer Hayward</cp:lastModifiedBy>
  <cp:revision>1</cp:revision>
  <dcterms:created xsi:type="dcterms:W3CDTF">2023-11-06T15:40:45Z</dcterms:created>
  <dcterms:modified xsi:type="dcterms:W3CDTF">2023-11-06T15:46:18Z</dcterms:modified>
</cp:coreProperties>
</file>